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93" r:id="rId17"/>
    <p:sldId id="29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92" r:id="rId32"/>
    <p:sldId id="291" r:id="rId33"/>
  </p:sldIdLst>
  <p:sldSz cx="18288000" cy="10287000"/>
  <p:notesSz cx="6858000" cy="9144000"/>
  <p:embeddedFontLst>
    <p:embeddedFont>
      <p:font typeface="Noto Sans T Chinese" panose="020B0500000000000000" pitchFamily="34" charset="-128"/>
      <p:regular r:id="rId34"/>
    </p:embeddedFont>
    <p:embeddedFont>
      <p:font typeface="Noto Sans T Chinese Bold" panose="020B0800000000000000" pitchFamily="34" charset="-128"/>
      <p:regular r:id="rId35"/>
      <p:bold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HK Grotesk Light" pitchFamily="2" charset="77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5E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0" autoAdjust="0"/>
    <p:restoredTop sz="94571" autoAdjust="0"/>
  </p:normalViewPr>
  <p:slideViewPr>
    <p:cSldViewPr>
      <p:cViewPr>
        <p:scale>
          <a:sx n="89" d="100"/>
          <a:sy n="89" d="100"/>
        </p:scale>
        <p:origin x="144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sv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sv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616493">
            <a:off x="-2292032" y="2229992"/>
            <a:ext cx="12937834" cy="12917134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96695E"/>
            </a:solidFill>
          </p:spPr>
        </p:sp>
      </p:grpSp>
      <p:grpSp>
        <p:nvGrpSpPr>
          <p:cNvPr id="4" name="Group 4"/>
          <p:cNvGrpSpPr/>
          <p:nvPr/>
        </p:nvGrpSpPr>
        <p:grpSpPr>
          <a:xfrm rot="-5400000">
            <a:off x="8009230" y="81298"/>
            <a:ext cx="10287000" cy="10270541"/>
            <a:chOff x="0" y="0"/>
            <a:chExt cx="6350000" cy="63398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F6F4F1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4520981" y="2846730"/>
            <a:ext cx="3767019" cy="7513339"/>
            <a:chOff x="0" y="0"/>
            <a:chExt cx="5022691" cy="10017785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-10800000">
              <a:off x="0" y="0"/>
              <a:ext cx="5022691" cy="5022691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-10800000" flipV="1">
              <a:off x="0" y="4995093"/>
              <a:ext cx="5022691" cy="5022691"/>
            </a:xfrm>
            <a:prstGeom prst="rect">
              <a:avLst/>
            </a:prstGeom>
          </p:spPr>
        </p:pic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690510" y="1028700"/>
            <a:ext cx="1378775" cy="1178852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028700" y="4111847"/>
            <a:ext cx="12089278" cy="2914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519"/>
              </a:lnSpc>
            </a:pPr>
            <a:r>
              <a:rPr lang="en-US" sz="9600">
                <a:solidFill>
                  <a:srgbClr val="000000"/>
                </a:solidFill>
                <a:ea typeface="Noto Sans T Chinese"/>
              </a:rPr>
              <a:t>分析中大校友具高競爭力的產業類別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069285" y="1194239"/>
            <a:ext cx="12149430" cy="847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  <a:spcBef>
                <a:spcPct val="0"/>
              </a:spcBef>
            </a:pPr>
            <a:r>
              <a:rPr lang="en-US" sz="5600">
                <a:solidFill>
                  <a:srgbClr val="000000"/>
                </a:solidFill>
                <a:latin typeface="Noto Sans T Chinese"/>
              </a:rPr>
              <a:t>2022 國立中央大學校務研海報競賽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841138" y="7274424"/>
            <a:ext cx="5377577" cy="2402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0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ea typeface="Noto Sans T Chinese"/>
              </a:rPr>
              <a:t>組別：</a:t>
            </a:r>
            <a:r>
              <a:rPr lang="en-US" sz="3200">
                <a:solidFill>
                  <a:srgbClr val="000000"/>
                </a:solidFill>
                <a:latin typeface="Noto Sans T Chinese Bold"/>
              </a:rPr>
              <a:t>Hellonihaoma</a:t>
            </a:r>
          </a:p>
          <a:p>
            <a:pPr algn="just">
              <a:lnSpc>
                <a:spcPts val="480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ea typeface="Noto Sans T Chinese"/>
              </a:rPr>
              <a:t>資工四A 邱孟儒 (組長)</a:t>
            </a:r>
          </a:p>
          <a:p>
            <a:pPr algn="just">
              <a:lnSpc>
                <a:spcPts val="480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ea typeface="Noto Sans T Chinese"/>
              </a:rPr>
              <a:t>資工四A 黃煒勛 (組員)</a:t>
            </a:r>
          </a:p>
          <a:p>
            <a:pPr algn="just">
              <a:lnSpc>
                <a:spcPts val="480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ea typeface="Noto Sans T Chinese"/>
              </a:rPr>
              <a:t>指導老師：張家凱 老師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70591" y="2846730"/>
            <a:ext cx="6846868" cy="859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  <a:spcBef>
                <a:spcPct val="0"/>
              </a:spcBef>
            </a:pPr>
            <a:r>
              <a:rPr lang="en-US" sz="5600" dirty="0" err="1">
                <a:solidFill>
                  <a:srgbClr val="000000"/>
                </a:solidFill>
                <a:ea typeface="Noto Sans T Chinese"/>
              </a:rPr>
              <a:t>中大不出誰與爭鋒</a:t>
            </a:r>
            <a:r>
              <a:rPr lang="en-US" sz="5600" dirty="0">
                <a:solidFill>
                  <a:srgbClr val="000000"/>
                </a:solidFill>
                <a:ea typeface="Noto Sans T Chinese"/>
              </a:rPr>
              <a:t>：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6693188">
            <a:off x="10509406" y="-10810403"/>
            <a:ext cx="7392991" cy="18767283"/>
            <a:chOff x="0" y="0"/>
            <a:chExt cx="2354580" cy="59771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3310" cy="5977157"/>
            </a:xfrm>
            <a:custGeom>
              <a:avLst/>
              <a:gdLst/>
              <a:ahLst/>
              <a:cxnLst/>
              <a:rect l="l" t="t" r="r" b="b"/>
              <a:pathLst>
                <a:path w="2353310" h="5977157">
                  <a:moveTo>
                    <a:pt x="784860" y="5909847"/>
                  </a:moveTo>
                  <a:cubicBezTo>
                    <a:pt x="905510" y="5950487"/>
                    <a:pt x="1042670" y="5977157"/>
                    <a:pt x="1177290" y="5977157"/>
                  </a:cubicBezTo>
                  <a:cubicBezTo>
                    <a:pt x="1311910" y="5977157"/>
                    <a:pt x="1441450" y="5954297"/>
                    <a:pt x="1560830" y="5913657"/>
                  </a:cubicBezTo>
                  <a:cubicBezTo>
                    <a:pt x="1563370" y="5912387"/>
                    <a:pt x="1565910" y="5912387"/>
                    <a:pt x="1568450" y="5911117"/>
                  </a:cubicBezTo>
                  <a:cubicBezTo>
                    <a:pt x="2016760" y="5748557"/>
                    <a:pt x="2346960" y="5319297"/>
                    <a:pt x="2353310" y="480808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804422"/>
                  </a:lnTo>
                  <a:cubicBezTo>
                    <a:pt x="6350" y="5321837"/>
                    <a:pt x="331470" y="5751097"/>
                    <a:pt x="784860" y="5909847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4" name="Group 4"/>
          <p:cNvGrpSpPr/>
          <p:nvPr/>
        </p:nvGrpSpPr>
        <p:grpSpPr>
          <a:xfrm rot="1080653">
            <a:off x="15938772" y="670890"/>
            <a:ext cx="6826178" cy="15690294"/>
            <a:chOff x="0" y="0"/>
            <a:chExt cx="2354580" cy="541211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53310" cy="5412114"/>
            </a:xfrm>
            <a:custGeom>
              <a:avLst/>
              <a:gdLst/>
              <a:ahLst/>
              <a:cxnLst/>
              <a:rect l="l" t="t" r="r" b="b"/>
              <a:pathLst>
                <a:path w="2353310" h="5412114">
                  <a:moveTo>
                    <a:pt x="784860" y="5344804"/>
                  </a:moveTo>
                  <a:cubicBezTo>
                    <a:pt x="905510" y="5385444"/>
                    <a:pt x="1042670" y="5412114"/>
                    <a:pt x="1177290" y="5412114"/>
                  </a:cubicBezTo>
                  <a:cubicBezTo>
                    <a:pt x="1311910" y="5412114"/>
                    <a:pt x="1441450" y="5389254"/>
                    <a:pt x="1560830" y="5348614"/>
                  </a:cubicBezTo>
                  <a:cubicBezTo>
                    <a:pt x="1563370" y="5347344"/>
                    <a:pt x="1565910" y="5347344"/>
                    <a:pt x="1568450" y="5346074"/>
                  </a:cubicBezTo>
                  <a:cubicBezTo>
                    <a:pt x="2016760" y="5183514"/>
                    <a:pt x="2346960" y="4754254"/>
                    <a:pt x="2353310" y="4244779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241552"/>
                  </a:lnTo>
                  <a:cubicBezTo>
                    <a:pt x="6350" y="4756794"/>
                    <a:pt x="331470" y="5186054"/>
                    <a:pt x="784860" y="5344804"/>
                  </a:cubicBezTo>
                  <a:close/>
                </a:path>
              </a:pathLst>
            </a:custGeom>
            <a:solidFill>
              <a:srgbClr val="96695E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2627558" y="4486275"/>
            <a:ext cx="13032884" cy="1323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0559"/>
              </a:lnSpc>
              <a:spcBef>
                <a:spcPct val="0"/>
              </a:spcBef>
            </a:pPr>
            <a:r>
              <a:rPr lang="en-US" sz="8799">
                <a:solidFill>
                  <a:srgbClr val="000000"/>
                </a:solidFill>
                <a:ea typeface="Noto Sans T Chinese"/>
              </a:rPr>
              <a:t>分析方法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3817384" y="2890710"/>
            <a:ext cx="9223104" cy="10375993"/>
            <a:chOff x="0" y="0"/>
            <a:chExt cx="5370413" cy="6041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70413" cy="6041715"/>
            </a:xfrm>
            <a:custGeom>
              <a:avLst/>
              <a:gdLst/>
              <a:ahLst/>
              <a:cxnLst/>
              <a:rect l="l" t="t" r="r" b="b"/>
              <a:pathLst>
                <a:path w="5370413" h="6041715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solidFill>
              <a:srgbClr val="96695E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5370413" cy="6041715"/>
            </a:xfrm>
            <a:custGeom>
              <a:avLst/>
              <a:gdLst/>
              <a:ahLst/>
              <a:cxnLst/>
              <a:rect l="l" t="t" r="r" b="b"/>
              <a:pathLst>
                <a:path w="5370413" h="6041715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solidFill>
              <a:srgbClr val="9669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5" name="Group 5"/>
          <p:cNvGrpSpPr/>
          <p:nvPr/>
        </p:nvGrpSpPr>
        <p:grpSpPr>
          <a:xfrm rot="-4254761">
            <a:off x="9898386" y="3820758"/>
            <a:ext cx="9609403" cy="9594028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CB8E7E"/>
            </a:solidFill>
          </p:spPr>
        </p:sp>
      </p:grpSp>
      <p:sp>
        <p:nvSpPr>
          <p:cNvPr id="7" name="AutoShape 7"/>
          <p:cNvSpPr/>
          <p:nvPr/>
        </p:nvSpPr>
        <p:spPr>
          <a:xfrm rot="-21596">
            <a:off x="415701" y="221451"/>
            <a:ext cx="756935" cy="0"/>
          </a:xfrm>
          <a:prstGeom prst="line">
            <a:avLst/>
          </a:prstGeom>
          <a:ln w="123825" cap="flat">
            <a:solidFill>
              <a:srgbClr val="F6F4F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rot="-21596">
            <a:off x="415701" y="411951"/>
            <a:ext cx="756935" cy="0"/>
          </a:xfrm>
          <a:prstGeom prst="line">
            <a:avLst/>
          </a:prstGeom>
          <a:ln w="123825" cap="flat">
            <a:solidFill>
              <a:srgbClr val="F6F4F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rot="5400000">
            <a:off x="6052628" y="5773400"/>
            <a:ext cx="6341248" cy="0"/>
          </a:xfrm>
          <a:prstGeom prst="line">
            <a:avLst/>
          </a:prstGeom>
          <a:ln w="28575" cap="flat">
            <a:solidFill>
              <a:srgbClr val="8F9397"/>
            </a:solidFill>
            <a:prstDash val="sysDot"/>
            <a:headEnd type="none" w="sm" len="sm"/>
            <a:tailEnd type="none" w="sm" len="sm"/>
          </a:ln>
        </p:spPr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27744" y="3601763"/>
            <a:ext cx="5455425" cy="2204901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06996" y="5806664"/>
            <a:ext cx="5296922" cy="2383615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4"/>
          <a:srcRect l="20606" r="16803"/>
          <a:stretch>
            <a:fillRect/>
          </a:stretch>
        </p:blipFill>
        <p:spPr>
          <a:xfrm>
            <a:off x="11736939" y="3601763"/>
            <a:ext cx="4149070" cy="3918493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3061413" y="2483713"/>
            <a:ext cx="3066856" cy="8490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7074"/>
              </a:lnSpc>
            </a:pPr>
            <a:r>
              <a:rPr lang="en-US" sz="4716">
                <a:solidFill>
                  <a:srgbClr val="000000"/>
                </a:solidFill>
                <a:ea typeface="Noto Sans T Chinese Bold"/>
              </a:rPr>
              <a:t>主成分分析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314115" y="2618347"/>
            <a:ext cx="2994720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59"/>
              </a:lnSpc>
              <a:spcBef>
                <a:spcPct val="0"/>
              </a:spcBef>
            </a:pPr>
            <a:r>
              <a:rPr lang="en-US" sz="4716">
                <a:solidFill>
                  <a:srgbClr val="000000"/>
                </a:solidFill>
                <a:ea typeface="Noto Sans T Chinese Bold"/>
              </a:rPr>
              <a:t>視覺化分析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527744" y="808545"/>
            <a:ext cx="9423670" cy="9935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400"/>
              </a:lnSpc>
            </a:pPr>
            <a:r>
              <a:rPr lang="en-US" sz="5600" dirty="0" err="1">
                <a:solidFill>
                  <a:srgbClr val="000000"/>
                </a:solidFill>
                <a:ea typeface="Noto Sans T Chinese"/>
              </a:rPr>
              <a:t>使用語言：Python</a:t>
            </a:r>
            <a:r>
              <a:rPr lang="en-US" sz="5600" dirty="0">
                <a:solidFill>
                  <a:srgbClr val="000000"/>
                </a:solidFill>
                <a:ea typeface="Noto Sans T Chinese"/>
              </a:rPr>
              <a:t> 3.9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6693188">
            <a:off x="10509406" y="-10810403"/>
            <a:ext cx="7392991" cy="18767283"/>
            <a:chOff x="0" y="0"/>
            <a:chExt cx="2354580" cy="59771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3310" cy="5977157"/>
            </a:xfrm>
            <a:custGeom>
              <a:avLst/>
              <a:gdLst/>
              <a:ahLst/>
              <a:cxnLst/>
              <a:rect l="l" t="t" r="r" b="b"/>
              <a:pathLst>
                <a:path w="2353310" h="5977157">
                  <a:moveTo>
                    <a:pt x="784860" y="5909847"/>
                  </a:moveTo>
                  <a:cubicBezTo>
                    <a:pt x="905510" y="5950487"/>
                    <a:pt x="1042670" y="5977157"/>
                    <a:pt x="1177290" y="5977157"/>
                  </a:cubicBezTo>
                  <a:cubicBezTo>
                    <a:pt x="1311910" y="5977157"/>
                    <a:pt x="1441450" y="5954297"/>
                    <a:pt x="1560830" y="5913657"/>
                  </a:cubicBezTo>
                  <a:cubicBezTo>
                    <a:pt x="1563370" y="5912387"/>
                    <a:pt x="1565910" y="5912387"/>
                    <a:pt x="1568450" y="5911117"/>
                  </a:cubicBezTo>
                  <a:cubicBezTo>
                    <a:pt x="2016760" y="5748557"/>
                    <a:pt x="2346960" y="5319297"/>
                    <a:pt x="2353310" y="480808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804422"/>
                  </a:lnTo>
                  <a:cubicBezTo>
                    <a:pt x="6350" y="5321837"/>
                    <a:pt x="331470" y="5751097"/>
                    <a:pt x="784860" y="5909847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4" name="Group 4"/>
          <p:cNvGrpSpPr/>
          <p:nvPr/>
        </p:nvGrpSpPr>
        <p:grpSpPr>
          <a:xfrm rot="1080653">
            <a:off x="15938772" y="670890"/>
            <a:ext cx="6826178" cy="15690294"/>
            <a:chOff x="0" y="0"/>
            <a:chExt cx="2354580" cy="541211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53310" cy="5412114"/>
            </a:xfrm>
            <a:custGeom>
              <a:avLst/>
              <a:gdLst/>
              <a:ahLst/>
              <a:cxnLst/>
              <a:rect l="l" t="t" r="r" b="b"/>
              <a:pathLst>
                <a:path w="2353310" h="5412114">
                  <a:moveTo>
                    <a:pt x="784860" y="5344804"/>
                  </a:moveTo>
                  <a:cubicBezTo>
                    <a:pt x="905510" y="5385444"/>
                    <a:pt x="1042670" y="5412114"/>
                    <a:pt x="1177290" y="5412114"/>
                  </a:cubicBezTo>
                  <a:cubicBezTo>
                    <a:pt x="1311910" y="5412114"/>
                    <a:pt x="1441450" y="5389254"/>
                    <a:pt x="1560830" y="5348614"/>
                  </a:cubicBezTo>
                  <a:cubicBezTo>
                    <a:pt x="1563370" y="5347344"/>
                    <a:pt x="1565910" y="5347344"/>
                    <a:pt x="1568450" y="5346074"/>
                  </a:cubicBezTo>
                  <a:cubicBezTo>
                    <a:pt x="2016760" y="5183514"/>
                    <a:pt x="2346960" y="4754254"/>
                    <a:pt x="2353310" y="4244779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241552"/>
                  </a:lnTo>
                  <a:cubicBezTo>
                    <a:pt x="6350" y="4756794"/>
                    <a:pt x="331470" y="5186054"/>
                    <a:pt x="784860" y="5344804"/>
                  </a:cubicBezTo>
                  <a:close/>
                </a:path>
              </a:pathLst>
            </a:custGeom>
            <a:solidFill>
              <a:srgbClr val="96695E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173017" y="2704464"/>
            <a:ext cx="13032884" cy="42208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599"/>
              </a:lnSpc>
            </a:pPr>
            <a:r>
              <a:rPr lang="en-US" sz="8799">
                <a:solidFill>
                  <a:srgbClr val="000000"/>
                </a:solidFill>
                <a:ea typeface="Noto Sans T Chinese"/>
              </a:rPr>
              <a:t>資料分析成果</a:t>
            </a:r>
          </a:p>
          <a:p>
            <a:pPr marL="0" lvl="0" indent="0" algn="ctr">
              <a:lnSpc>
                <a:spcPts val="17599"/>
              </a:lnSpc>
            </a:pPr>
            <a:r>
              <a:rPr lang="en-US" sz="8799">
                <a:solidFill>
                  <a:srgbClr val="000000"/>
                </a:solidFill>
                <a:ea typeface="Noto Sans T Chinese"/>
              </a:rPr>
              <a:t>全校資料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4254761">
            <a:off x="9776701" y="3820758"/>
            <a:ext cx="9609403" cy="9594028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CB8E7E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18795" y="1325729"/>
            <a:ext cx="10849231" cy="8679384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090293" y="154980"/>
            <a:ext cx="14107413" cy="1015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5600">
                <a:solidFill>
                  <a:srgbClr val="000000"/>
                </a:solidFill>
                <a:ea typeface="Noto Sans T Chinese"/>
              </a:rPr>
              <a:t>畢業後一、三、五年中大校友的就職情況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268026" y="2194764"/>
            <a:ext cx="7162523" cy="546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>
              <a:lnSpc>
                <a:spcPts val="7200"/>
              </a:lnSpc>
              <a:buFont typeface="Arial"/>
              <a:buChar char="•"/>
            </a:pPr>
            <a:r>
              <a:rPr lang="en-US" sz="4800" dirty="0" err="1">
                <a:solidFill>
                  <a:srgbClr val="000000"/>
                </a:solidFill>
                <a:ea typeface="Noto Sans T Chinese"/>
              </a:rPr>
              <a:t>全職工作</a:t>
            </a:r>
            <a:endParaRPr lang="en-US" sz="4800" dirty="0">
              <a:solidFill>
                <a:srgbClr val="000000"/>
              </a:solidFill>
              <a:ea typeface="Noto Sans T Chinese"/>
            </a:endParaRPr>
          </a:p>
          <a:p>
            <a:pPr marL="1036320" lvl="1" indent="-518160">
              <a:lnSpc>
                <a:spcPts val="7200"/>
              </a:lnSpc>
              <a:buFont typeface="Arial"/>
              <a:buChar char="•"/>
            </a:pPr>
            <a:r>
              <a:rPr lang="en-US" sz="4800" dirty="0" err="1">
                <a:solidFill>
                  <a:srgbClr val="000000"/>
                </a:solidFill>
                <a:ea typeface="Noto Sans T Chinese"/>
              </a:rPr>
              <a:t>部分工時</a:t>
            </a:r>
            <a:endParaRPr lang="en-US" sz="4800" dirty="0">
              <a:solidFill>
                <a:srgbClr val="000000"/>
              </a:solidFill>
              <a:ea typeface="Noto Sans T Chinese"/>
            </a:endParaRPr>
          </a:p>
          <a:p>
            <a:pPr marL="1036320" lvl="1" indent="-518160">
              <a:lnSpc>
                <a:spcPts val="7200"/>
              </a:lnSpc>
              <a:buFont typeface="Arial"/>
              <a:buChar char="•"/>
            </a:pPr>
            <a:r>
              <a:rPr lang="en-US" sz="4800" dirty="0" err="1">
                <a:solidFill>
                  <a:srgbClr val="000000"/>
                </a:solidFill>
                <a:ea typeface="Noto Sans T Chinese"/>
              </a:rPr>
              <a:t>目前非就業中</a:t>
            </a:r>
            <a:endParaRPr lang="en-US" sz="4800" dirty="0">
              <a:solidFill>
                <a:srgbClr val="000000"/>
              </a:solidFill>
              <a:ea typeface="Noto Sans T Chinese"/>
            </a:endParaRPr>
          </a:p>
          <a:p>
            <a:pPr marL="1554480" lvl="2" indent="-518160">
              <a:lnSpc>
                <a:spcPts val="5400"/>
              </a:lnSpc>
              <a:buFont typeface="Arial"/>
              <a:buChar char="⚬"/>
            </a:pPr>
            <a:r>
              <a:rPr lang="en-US" sz="3600" dirty="0" err="1">
                <a:solidFill>
                  <a:srgbClr val="000000"/>
                </a:solidFill>
                <a:ea typeface="Noto Sans T Chinese"/>
              </a:rPr>
              <a:t>升學中或進修中</a:t>
            </a:r>
            <a:endParaRPr lang="en-US" sz="3600" dirty="0">
              <a:solidFill>
                <a:srgbClr val="000000"/>
              </a:solidFill>
              <a:ea typeface="Noto Sans T Chinese"/>
            </a:endParaRPr>
          </a:p>
          <a:p>
            <a:pPr marL="1554480" lvl="2" indent="-518160">
              <a:lnSpc>
                <a:spcPts val="5400"/>
              </a:lnSpc>
              <a:buFont typeface="Arial"/>
              <a:buChar char="⚬"/>
            </a:pPr>
            <a:r>
              <a:rPr lang="en-US" sz="3600" dirty="0" err="1">
                <a:solidFill>
                  <a:srgbClr val="000000"/>
                </a:solidFill>
                <a:ea typeface="Noto Sans T Chinese"/>
              </a:rPr>
              <a:t>服役中或等待服役中</a:t>
            </a:r>
            <a:endParaRPr lang="en-US" sz="3600" dirty="0">
              <a:solidFill>
                <a:srgbClr val="000000"/>
              </a:solidFill>
              <a:ea typeface="Noto Sans T Chinese"/>
            </a:endParaRPr>
          </a:p>
          <a:p>
            <a:pPr marL="1554480" lvl="2" indent="-518160">
              <a:lnSpc>
                <a:spcPts val="5400"/>
              </a:lnSpc>
              <a:buFont typeface="Arial"/>
              <a:buChar char="⚬"/>
            </a:pPr>
            <a:r>
              <a:rPr lang="en-US" sz="3600" dirty="0" err="1">
                <a:solidFill>
                  <a:srgbClr val="000000"/>
                </a:solidFill>
                <a:ea typeface="Noto Sans T Chinese"/>
              </a:rPr>
              <a:t>尋找工作中</a:t>
            </a:r>
            <a:endParaRPr lang="en-US" sz="3600" dirty="0">
              <a:solidFill>
                <a:srgbClr val="000000"/>
              </a:solidFill>
              <a:ea typeface="Noto Sans T Chinese"/>
            </a:endParaRPr>
          </a:p>
          <a:p>
            <a:pPr marL="1554480" lvl="2" indent="-518160">
              <a:lnSpc>
                <a:spcPts val="5400"/>
              </a:lnSpc>
              <a:spcBef>
                <a:spcPct val="0"/>
              </a:spcBef>
              <a:buFont typeface="Arial"/>
              <a:buChar char="⚬"/>
            </a:pPr>
            <a:r>
              <a:rPr lang="en-US" sz="3600" dirty="0" err="1">
                <a:solidFill>
                  <a:srgbClr val="000000"/>
                </a:solidFill>
                <a:ea typeface="Noto Sans T Chinese"/>
              </a:rPr>
              <a:t>家管</a:t>
            </a:r>
            <a:r>
              <a:rPr lang="en-US" sz="3600" dirty="0">
                <a:solidFill>
                  <a:srgbClr val="000000"/>
                </a:solidFill>
                <a:ea typeface="Noto Sans T Chinese"/>
              </a:rPr>
              <a:t>/</a:t>
            </a:r>
            <a:r>
              <a:rPr lang="en-US" sz="3600" dirty="0" err="1">
                <a:solidFill>
                  <a:srgbClr val="000000"/>
                </a:solidFill>
                <a:ea typeface="Noto Sans T Chinese"/>
              </a:rPr>
              <a:t>料理家務者</a:t>
            </a:r>
            <a:endParaRPr lang="en-US" sz="3600" dirty="0">
              <a:solidFill>
                <a:srgbClr val="000000"/>
              </a:solidFill>
              <a:ea typeface="Noto Sans T Chines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4254761">
            <a:off x="9776701" y="3820758"/>
            <a:ext cx="9609403" cy="9594028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CB8E7E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21365" y="1842098"/>
            <a:ext cx="15245270" cy="813081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773726" y="605594"/>
            <a:ext cx="13923474" cy="1015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5600" dirty="0" err="1">
                <a:solidFill>
                  <a:srgbClr val="000000"/>
                </a:solidFill>
                <a:ea typeface="Noto Sans T Chinese"/>
              </a:rPr>
              <a:t>畢業後一年中大校友各產業類別就業人數</a:t>
            </a:r>
            <a:endParaRPr lang="en-US" sz="5600" dirty="0">
              <a:solidFill>
                <a:srgbClr val="000000"/>
              </a:solidFill>
              <a:ea typeface="Noto Sans T Chinese"/>
            </a:endParaRPr>
          </a:p>
        </p:txBody>
      </p:sp>
      <p:pic>
        <p:nvPicPr>
          <p:cNvPr id="20" name="Graphic 19" descr="Fire with solid fill">
            <a:extLst>
              <a:ext uri="{FF2B5EF4-FFF2-40B4-BE49-F238E27FC236}">
                <a16:creationId xmlns:a16="http://schemas.microsoft.com/office/drawing/2014/main" id="{03CB8BCB-FE98-762A-470F-E62BE0E4A6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86000" y="5153025"/>
            <a:ext cx="457200" cy="457200"/>
          </a:xfrm>
          <a:prstGeom prst="rect">
            <a:avLst/>
          </a:prstGeom>
        </p:spPr>
      </p:pic>
      <p:pic>
        <p:nvPicPr>
          <p:cNvPr id="21" name="Graphic 20" descr="Fire with solid fill">
            <a:extLst>
              <a:ext uri="{FF2B5EF4-FFF2-40B4-BE49-F238E27FC236}">
                <a16:creationId xmlns:a16="http://schemas.microsoft.com/office/drawing/2014/main" id="{373DF9C8-163B-0CE4-5121-530131428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07090" y="6743700"/>
            <a:ext cx="457200" cy="457200"/>
          </a:xfrm>
          <a:prstGeom prst="rect">
            <a:avLst/>
          </a:prstGeom>
        </p:spPr>
      </p:pic>
      <p:pic>
        <p:nvPicPr>
          <p:cNvPr id="22" name="Graphic 21" descr="Fire with solid fill">
            <a:extLst>
              <a:ext uri="{FF2B5EF4-FFF2-40B4-BE49-F238E27FC236}">
                <a16:creationId xmlns:a16="http://schemas.microsoft.com/office/drawing/2014/main" id="{E82BAF83-DC21-D940-B975-BD27557A4B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35690" y="7268124"/>
            <a:ext cx="457200" cy="457200"/>
          </a:xfrm>
          <a:prstGeom prst="rect">
            <a:avLst/>
          </a:prstGeom>
        </p:spPr>
      </p:pic>
      <p:pic>
        <p:nvPicPr>
          <p:cNvPr id="23" name="Graphic 22" descr="Fire with solid fill">
            <a:extLst>
              <a:ext uri="{FF2B5EF4-FFF2-40B4-BE49-F238E27FC236}">
                <a16:creationId xmlns:a16="http://schemas.microsoft.com/office/drawing/2014/main" id="{E9E6DF86-CE0E-3F3C-213C-27513178E4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71725" y="7758662"/>
            <a:ext cx="457200" cy="457200"/>
          </a:xfrm>
          <a:prstGeom prst="rect">
            <a:avLst/>
          </a:prstGeom>
        </p:spPr>
      </p:pic>
      <p:pic>
        <p:nvPicPr>
          <p:cNvPr id="24" name="Graphic 23" descr="Fire with solid fill">
            <a:extLst>
              <a:ext uri="{FF2B5EF4-FFF2-40B4-BE49-F238E27FC236}">
                <a16:creationId xmlns:a16="http://schemas.microsoft.com/office/drawing/2014/main" id="{F00E0F10-279B-BC85-60A7-B70A31A5AC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21365" y="8358304"/>
            <a:ext cx="457200" cy="457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98470" y="5331404"/>
            <a:ext cx="7772691" cy="4145435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 rot="6693188">
            <a:off x="13026649" y="-10728948"/>
            <a:ext cx="7392991" cy="18767283"/>
            <a:chOff x="0" y="0"/>
            <a:chExt cx="2354580" cy="597715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353310" cy="5977157"/>
            </a:xfrm>
            <a:custGeom>
              <a:avLst/>
              <a:gdLst/>
              <a:ahLst/>
              <a:cxnLst/>
              <a:rect l="l" t="t" r="r" b="b"/>
              <a:pathLst>
                <a:path w="2353310" h="5977157">
                  <a:moveTo>
                    <a:pt x="784860" y="5909847"/>
                  </a:moveTo>
                  <a:cubicBezTo>
                    <a:pt x="905510" y="5950487"/>
                    <a:pt x="1042670" y="5977157"/>
                    <a:pt x="1177290" y="5977157"/>
                  </a:cubicBezTo>
                  <a:cubicBezTo>
                    <a:pt x="1311910" y="5977157"/>
                    <a:pt x="1441450" y="5954297"/>
                    <a:pt x="1560830" y="5913657"/>
                  </a:cubicBezTo>
                  <a:cubicBezTo>
                    <a:pt x="1563370" y="5912387"/>
                    <a:pt x="1565910" y="5912387"/>
                    <a:pt x="1568450" y="5911117"/>
                  </a:cubicBezTo>
                  <a:cubicBezTo>
                    <a:pt x="2016760" y="5748557"/>
                    <a:pt x="2346960" y="5319297"/>
                    <a:pt x="2353310" y="480808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804422"/>
                  </a:lnTo>
                  <a:cubicBezTo>
                    <a:pt x="6350" y="5321837"/>
                    <a:pt x="331470" y="5751097"/>
                    <a:pt x="784860" y="5909847"/>
                  </a:cubicBezTo>
                  <a:close/>
                </a:path>
              </a:pathLst>
            </a:custGeom>
            <a:solidFill>
              <a:srgbClr val="CB8E7E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725414" y="752514"/>
            <a:ext cx="11541130" cy="1015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5600" dirty="0" err="1">
                <a:solidFill>
                  <a:srgbClr val="000000"/>
                </a:solidFill>
                <a:ea typeface="Noto Sans T Chinese"/>
              </a:rPr>
              <a:t>畢業後一年中大校友就職主力產業</a:t>
            </a:r>
            <a:endParaRPr lang="en-US" sz="5600" dirty="0">
              <a:solidFill>
                <a:srgbClr val="000000"/>
              </a:solidFill>
              <a:ea typeface="Noto Sans T Chinese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263424" y="2098195"/>
            <a:ext cx="15864042" cy="2703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>
              <a:lnSpc>
                <a:spcPts val="7200"/>
              </a:lnSpc>
            </a:pPr>
            <a:r>
              <a:rPr lang="en-US" sz="4800" dirty="0" err="1">
                <a:solidFill>
                  <a:srgbClr val="D85E41"/>
                </a:solidFill>
                <a:ea typeface="Noto Sans T Chinese Bold"/>
              </a:rPr>
              <a:t>專業、科學及技術服務業</a:t>
            </a:r>
            <a:r>
              <a:rPr lang="en-US" sz="4800" dirty="0">
                <a:solidFill>
                  <a:srgbClr val="D85E41"/>
                </a:solidFill>
                <a:ea typeface="Noto Sans T Chinese Bold"/>
              </a:rPr>
              <a:t>: 2538人</a:t>
            </a:r>
          </a:p>
          <a:p>
            <a:pPr marL="518160" lvl="1">
              <a:lnSpc>
                <a:spcPts val="7200"/>
              </a:lnSpc>
            </a:pPr>
            <a:r>
              <a:rPr lang="en-US" sz="4800" dirty="0" err="1">
                <a:solidFill>
                  <a:srgbClr val="000000"/>
                </a:solidFill>
                <a:ea typeface="Noto Sans T Chinese"/>
              </a:rPr>
              <a:t>出版、影音製作傳播及資通訊服務業</a:t>
            </a:r>
            <a:r>
              <a:rPr lang="en-US" sz="4800" dirty="0">
                <a:solidFill>
                  <a:srgbClr val="000000"/>
                </a:solidFill>
                <a:ea typeface="Noto Sans T Chinese"/>
              </a:rPr>
              <a:t>: 1653人</a:t>
            </a:r>
          </a:p>
          <a:p>
            <a:pPr marL="518160" lvl="1">
              <a:lnSpc>
                <a:spcPts val="7200"/>
              </a:lnSpc>
              <a:spcBef>
                <a:spcPct val="0"/>
              </a:spcBef>
            </a:pPr>
            <a:r>
              <a:rPr lang="en-US" sz="4800" dirty="0" err="1">
                <a:solidFill>
                  <a:srgbClr val="000000"/>
                </a:solidFill>
                <a:ea typeface="Noto Sans T Chinese"/>
              </a:rPr>
              <a:t>製造業</a:t>
            </a:r>
            <a:r>
              <a:rPr lang="en-US" sz="4800" dirty="0">
                <a:solidFill>
                  <a:srgbClr val="000000"/>
                </a:solidFill>
                <a:ea typeface="Noto Sans T Chinese"/>
              </a:rPr>
              <a:t>: 980人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642590" y="4700587"/>
            <a:ext cx="8012762" cy="4768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 dirty="0" err="1">
                <a:solidFill>
                  <a:srgbClr val="000000"/>
                </a:solidFill>
                <a:ea typeface="Noto Sans T Chinese Bold"/>
              </a:rPr>
              <a:t>專業、科學及技術服務業</a:t>
            </a:r>
            <a:r>
              <a:rPr lang="en-US" sz="3600" dirty="0">
                <a:solidFill>
                  <a:srgbClr val="000000"/>
                </a:solidFill>
                <a:ea typeface="Noto Sans T Chinese Bold"/>
              </a:rPr>
              <a:t>: </a:t>
            </a:r>
          </a:p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 dirty="0" err="1">
                <a:solidFill>
                  <a:srgbClr val="000000"/>
                </a:solidFill>
                <a:ea typeface="Noto Sans T Chinese"/>
              </a:rPr>
              <a:t>包括法律及會計服務業、企業總管理機構及管理顧問業</a:t>
            </a:r>
            <a:endParaRPr lang="en-US" sz="3600" dirty="0">
              <a:solidFill>
                <a:srgbClr val="000000"/>
              </a:solidFill>
              <a:ea typeface="Noto Sans T Chinese"/>
            </a:endParaRPr>
          </a:p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 dirty="0" err="1">
                <a:solidFill>
                  <a:srgbClr val="000000"/>
                </a:solidFill>
                <a:ea typeface="Noto Sans T Chinese"/>
              </a:rPr>
              <a:t>建築、工程服務及技術檢測、分析服務業、研究發展服務業</a:t>
            </a:r>
            <a:r>
              <a:rPr lang="en-US" sz="3600" dirty="0">
                <a:solidFill>
                  <a:srgbClr val="000000"/>
                </a:solidFill>
                <a:ea typeface="Noto Sans T Chinese"/>
              </a:rPr>
              <a:t>、</a:t>
            </a:r>
          </a:p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 dirty="0" err="1">
                <a:solidFill>
                  <a:srgbClr val="000000"/>
                </a:solidFill>
                <a:ea typeface="Noto Sans T Chinese"/>
              </a:rPr>
              <a:t>廣告業及市場研究業、專門設計業</a:t>
            </a:r>
            <a:endParaRPr lang="en-US" sz="3600" dirty="0">
              <a:solidFill>
                <a:srgbClr val="000000"/>
              </a:solidFill>
              <a:ea typeface="Noto Sans T Chinese"/>
            </a:endParaRPr>
          </a:p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 dirty="0" err="1">
                <a:solidFill>
                  <a:srgbClr val="000000"/>
                </a:solidFill>
                <a:ea typeface="Noto Sans T Chinese"/>
              </a:rPr>
              <a:t>獸醫業其他專業、科學及技術服務業</a:t>
            </a:r>
            <a:endParaRPr lang="en-US" sz="3600" dirty="0">
              <a:solidFill>
                <a:srgbClr val="000000"/>
              </a:solidFill>
              <a:ea typeface="Noto Sans T Chinese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D7E6DBF-A0E1-CB14-4E0D-F0CBF5A59A8F}"/>
              </a:ext>
            </a:extLst>
          </p:cNvPr>
          <p:cNvSpPr/>
          <p:nvPr/>
        </p:nvSpPr>
        <p:spPr>
          <a:xfrm>
            <a:off x="9195445" y="4381500"/>
            <a:ext cx="8449968" cy="5435920"/>
          </a:xfrm>
          <a:prstGeom prst="roundRect">
            <a:avLst/>
          </a:prstGeom>
          <a:noFill/>
          <a:ln w="38100">
            <a:solidFill>
              <a:srgbClr val="D85E4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pic>
        <p:nvPicPr>
          <p:cNvPr id="12" name="Picture 5">
            <a:extLst>
              <a:ext uri="{FF2B5EF4-FFF2-40B4-BE49-F238E27FC236}">
                <a16:creationId xmlns:a16="http://schemas.microsoft.com/office/drawing/2014/main" id="{B6D77495-1974-71D4-02C5-0C3A901E6B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51601" y="2172059"/>
            <a:ext cx="761641" cy="761641"/>
          </a:xfrm>
          <a:prstGeom prst="rect">
            <a:avLst/>
          </a:prstGeom>
        </p:spPr>
      </p:pic>
      <p:pic>
        <p:nvPicPr>
          <p:cNvPr id="13" name="Picture 6">
            <a:extLst>
              <a:ext uri="{FF2B5EF4-FFF2-40B4-BE49-F238E27FC236}">
                <a16:creationId xmlns:a16="http://schemas.microsoft.com/office/drawing/2014/main" id="{7112C40C-85EF-0618-96A0-D16CC69C1C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751601" y="3105903"/>
            <a:ext cx="761641" cy="761641"/>
          </a:xfrm>
          <a:prstGeom prst="rect">
            <a:avLst/>
          </a:prstGeom>
        </p:spPr>
      </p:pic>
      <p:pic>
        <p:nvPicPr>
          <p:cNvPr id="14" name="Picture 7">
            <a:extLst>
              <a:ext uri="{FF2B5EF4-FFF2-40B4-BE49-F238E27FC236}">
                <a16:creationId xmlns:a16="http://schemas.microsoft.com/office/drawing/2014/main" id="{36B750DC-4AEC-723C-0465-4173C26B82F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745477" y="4043128"/>
            <a:ext cx="761640" cy="7616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98470" y="5331404"/>
            <a:ext cx="7772691" cy="4145435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 rot="6693188">
            <a:off x="13026649" y="-10728948"/>
            <a:ext cx="7392991" cy="18767283"/>
            <a:chOff x="0" y="0"/>
            <a:chExt cx="2354580" cy="597715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353310" cy="5977157"/>
            </a:xfrm>
            <a:custGeom>
              <a:avLst/>
              <a:gdLst/>
              <a:ahLst/>
              <a:cxnLst/>
              <a:rect l="l" t="t" r="r" b="b"/>
              <a:pathLst>
                <a:path w="2353310" h="5977157">
                  <a:moveTo>
                    <a:pt x="784860" y="5909847"/>
                  </a:moveTo>
                  <a:cubicBezTo>
                    <a:pt x="905510" y="5950487"/>
                    <a:pt x="1042670" y="5977157"/>
                    <a:pt x="1177290" y="5977157"/>
                  </a:cubicBezTo>
                  <a:cubicBezTo>
                    <a:pt x="1311910" y="5977157"/>
                    <a:pt x="1441450" y="5954297"/>
                    <a:pt x="1560830" y="5913657"/>
                  </a:cubicBezTo>
                  <a:cubicBezTo>
                    <a:pt x="1563370" y="5912387"/>
                    <a:pt x="1565910" y="5912387"/>
                    <a:pt x="1568450" y="5911117"/>
                  </a:cubicBezTo>
                  <a:cubicBezTo>
                    <a:pt x="2016760" y="5748557"/>
                    <a:pt x="2346960" y="5319297"/>
                    <a:pt x="2353310" y="480808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804422"/>
                  </a:lnTo>
                  <a:cubicBezTo>
                    <a:pt x="6350" y="5321837"/>
                    <a:pt x="331470" y="5751097"/>
                    <a:pt x="784860" y="5909847"/>
                  </a:cubicBezTo>
                  <a:close/>
                </a:path>
              </a:pathLst>
            </a:custGeom>
            <a:solidFill>
              <a:srgbClr val="CB8E7E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725414" y="752514"/>
            <a:ext cx="11541130" cy="1015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5600" dirty="0" err="1">
                <a:solidFill>
                  <a:srgbClr val="000000"/>
                </a:solidFill>
                <a:ea typeface="Noto Sans T Chinese"/>
              </a:rPr>
              <a:t>畢業後一年中大校友就職主力產業</a:t>
            </a:r>
            <a:endParaRPr lang="en-US" sz="5600" dirty="0">
              <a:solidFill>
                <a:srgbClr val="000000"/>
              </a:solidFill>
              <a:ea typeface="Noto Sans T Chinese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263424" y="2098195"/>
            <a:ext cx="15864042" cy="2703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>
              <a:lnSpc>
                <a:spcPts val="7200"/>
              </a:lnSpc>
            </a:pPr>
            <a:r>
              <a:rPr lang="en-US" sz="4800" dirty="0" err="1">
                <a:solidFill>
                  <a:srgbClr val="000000"/>
                </a:solidFill>
                <a:ea typeface="Noto Sans T Chinese"/>
              </a:rPr>
              <a:t>專業、科學及技術服務業</a:t>
            </a:r>
            <a:r>
              <a:rPr lang="en-US" sz="4800" dirty="0">
                <a:solidFill>
                  <a:srgbClr val="000000"/>
                </a:solidFill>
                <a:ea typeface="Noto Sans T Chinese"/>
              </a:rPr>
              <a:t>: 2538人</a:t>
            </a:r>
          </a:p>
          <a:p>
            <a:pPr marL="518160" lvl="1">
              <a:lnSpc>
                <a:spcPts val="7200"/>
              </a:lnSpc>
            </a:pPr>
            <a:r>
              <a:rPr lang="en-US" sz="4800" dirty="0" err="1">
                <a:solidFill>
                  <a:srgbClr val="D85E41"/>
                </a:solidFill>
                <a:ea typeface="Noto Sans T Chinese Bold"/>
              </a:rPr>
              <a:t>出版、影音製作傳播及資通訊服務業</a:t>
            </a:r>
            <a:r>
              <a:rPr lang="en-US" sz="4800" dirty="0">
                <a:solidFill>
                  <a:srgbClr val="D85E41"/>
                </a:solidFill>
                <a:ea typeface="Noto Sans T Chinese Bold"/>
              </a:rPr>
              <a:t>: 1653人</a:t>
            </a:r>
          </a:p>
          <a:p>
            <a:pPr marL="518160" lvl="1">
              <a:lnSpc>
                <a:spcPts val="7200"/>
              </a:lnSpc>
              <a:spcBef>
                <a:spcPct val="0"/>
              </a:spcBef>
            </a:pPr>
            <a:r>
              <a:rPr lang="en-US" sz="4800" dirty="0" err="1">
                <a:solidFill>
                  <a:srgbClr val="000000"/>
                </a:solidFill>
                <a:ea typeface="Noto Sans T Chinese"/>
              </a:rPr>
              <a:t>製造業</a:t>
            </a:r>
            <a:r>
              <a:rPr lang="en-US" sz="4800" dirty="0">
                <a:solidFill>
                  <a:srgbClr val="000000"/>
                </a:solidFill>
                <a:ea typeface="Noto Sans T Chinese"/>
              </a:rPr>
              <a:t>: 980人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414048" y="5399667"/>
            <a:ext cx="8012762" cy="3399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 dirty="0" err="1">
                <a:solidFill>
                  <a:srgbClr val="000000"/>
                </a:solidFill>
                <a:ea typeface="Noto Sans T Chinese Bold"/>
              </a:rPr>
              <a:t>出版、影音製作傳播及資通訊服務業</a:t>
            </a:r>
            <a:r>
              <a:rPr lang="en-US" sz="3600" dirty="0">
                <a:solidFill>
                  <a:srgbClr val="000000"/>
                </a:solidFill>
                <a:ea typeface="Noto Sans T Chinese Bold"/>
              </a:rPr>
              <a:t>: </a:t>
            </a:r>
            <a:r>
              <a:rPr lang="en-US" sz="3600" dirty="0" err="1">
                <a:solidFill>
                  <a:srgbClr val="000000"/>
                </a:solidFill>
                <a:ea typeface="Noto Sans T Chinese"/>
              </a:rPr>
              <a:t>包括出版業、影片及電視節目業、聲音錄製及音樂發行</a:t>
            </a:r>
            <a:r>
              <a:rPr lang="en-US" sz="3600" dirty="0">
                <a:solidFill>
                  <a:srgbClr val="000000"/>
                </a:solidFill>
                <a:ea typeface="Noto Sans T Chinese"/>
              </a:rPr>
              <a:t> </a:t>
            </a:r>
            <a:r>
              <a:rPr lang="en-US" sz="3600" dirty="0" err="1">
                <a:solidFill>
                  <a:srgbClr val="000000"/>
                </a:solidFill>
                <a:ea typeface="Noto Sans T Chinese"/>
              </a:rPr>
              <a:t>業、廣播、電視節目編排及傳播業、電信業、電腦程式設</a:t>
            </a:r>
            <a:r>
              <a:rPr lang="en-US" sz="3600" dirty="0">
                <a:solidFill>
                  <a:srgbClr val="000000"/>
                </a:solidFill>
                <a:ea typeface="Noto Sans T Chinese"/>
              </a:rPr>
              <a:t> </a:t>
            </a:r>
            <a:r>
              <a:rPr lang="en-US" sz="3600" dirty="0" err="1">
                <a:solidFill>
                  <a:srgbClr val="000000"/>
                </a:solidFill>
                <a:ea typeface="Noto Sans T Chinese"/>
              </a:rPr>
              <a:t>計、諮詢及相關服務業、資訊服務業</a:t>
            </a:r>
            <a:r>
              <a:rPr lang="en-US" sz="3600" dirty="0">
                <a:solidFill>
                  <a:srgbClr val="000000"/>
                </a:solidFill>
                <a:latin typeface="Noto Sans T Chinese Bold"/>
              </a:rPr>
              <a:t> 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D7E6DBF-A0E1-CB14-4E0D-F0CBF5A59A8F}"/>
              </a:ext>
            </a:extLst>
          </p:cNvPr>
          <p:cNvSpPr/>
          <p:nvPr/>
        </p:nvSpPr>
        <p:spPr>
          <a:xfrm>
            <a:off x="9195445" y="4381500"/>
            <a:ext cx="8449968" cy="5435920"/>
          </a:xfrm>
          <a:prstGeom prst="roundRect">
            <a:avLst/>
          </a:prstGeom>
          <a:noFill/>
          <a:ln w="38100">
            <a:solidFill>
              <a:srgbClr val="D85E4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pic>
        <p:nvPicPr>
          <p:cNvPr id="12" name="Picture 5">
            <a:extLst>
              <a:ext uri="{FF2B5EF4-FFF2-40B4-BE49-F238E27FC236}">
                <a16:creationId xmlns:a16="http://schemas.microsoft.com/office/drawing/2014/main" id="{B6D77495-1974-71D4-02C5-0C3A901E6B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51601" y="2172059"/>
            <a:ext cx="761641" cy="761641"/>
          </a:xfrm>
          <a:prstGeom prst="rect">
            <a:avLst/>
          </a:prstGeom>
        </p:spPr>
      </p:pic>
      <p:pic>
        <p:nvPicPr>
          <p:cNvPr id="13" name="Picture 6">
            <a:extLst>
              <a:ext uri="{FF2B5EF4-FFF2-40B4-BE49-F238E27FC236}">
                <a16:creationId xmlns:a16="http://schemas.microsoft.com/office/drawing/2014/main" id="{7112C40C-85EF-0618-96A0-D16CC69C1C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751601" y="3105903"/>
            <a:ext cx="761641" cy="761641"/>
          </a:xfrm>
          <a:prstGeom prst="rect">
            <a:avLst/>
          </a:prstGeom>
        </p:spPr>
      </p:pic>
      <p:pic>
        <p:nvPicPr>
          <p:cNvPr id="14" name="Picture 7">
            <a:extLst>
              <a:ext uri="{FF2B5EF4-FFF2-40B4-BE49-F238E27FC236}">
                <a16:creationId xmlns:a16="http://schemas.microsoft.com/office/drawing/2014/main" id="{36B750DC-4AEC-723C-0465-4173C26B82F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745477" y="4043128"/>
            <a:ext cx="761640" cy="76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615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98470" y="5331404"/>
            <a:ext cx="7772691" cy="4145435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 rot="6693188">
            <a:off x="13026649" y="-10728948"/>
            <a:ext cx="7392991" cy="18767283"/>
            <a:chOff x="0" y="0"/>
            <a:chExt cx="2354580" cy="597715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353310" cy="5977157"/>
            </a:xfrm>
            <a:custGeom>
              <a:avLst/>
              <a:gdLst/>
              <a:ahLst/>
              <a:cxnLst/>
              <a:rect l="l" t="t" r="r" b="b"/>
              <a:pathLst>
                <a:path w="2353310" h="5977157">
                  <a:moveTo>
                    <a:pt x="784860" y="5909847"/>
                  </a:moveTo>
                  <a:cubicBezTo>
                    <a:pt x="905510" y="5950487"/>
                    <a:pt x="1042670" y="5977157"/>
                    <a:pt x="1177290" y="5977157"/>
                  </a:cubicBezTo>
                  <a:cubicBezTo>
                    <a:pt x="1311910" y="5977157"/>
                    <a:pt x="1441450" y="5954297"/>
                    <a:pt x="1560830" y="5913657"/>
                  </a:cubicBezTo>
                  <a:cubicBezTo>
                    <a:pt x="1563370" y="5912387"/>
                    <a:pt x="1565910" y="5912387"/>
                    <a:pt x="1568450" y="5911117"/>
                  </a:cubicBezTo>
                  <a:cubicBezTo>
                    <a:pt x="2016760" y="5748557"/>
                    <a:pt x="2346960" y="5319297"/>
                    <a:pt x="2353310" y="480808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804422"/>
                  </a:lnTo>
                  <a:cubicBezTo>
                    <a:pt x="6350" y="5321837"/>
                    <a:pt x="331470" y="5751097"/>
                    <a:pt x="784860" y="5909847"/>
                  </a:cubicBezTo>
                  <a:close/>
                </a:path>
              </a:pathLst>
            </a:custGeom>
            <a:solidFill>
              <a:srgbClr val="CB8E7E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725414" y="752514"/>
            <a:ext cx="11541130" cy="1015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5600" dirty="0" err="1">
                <a:solidFill>
                  <a:srgbClr val="000000"/>
                </a:solidFill>
                <a:ea typeface="Noto Sans T Chinese"/>
              </a:rPr>
              <a:t>畢業後一年中大校友就職主力產業</a:t>
            </a:r>
            <a:endParaRPr lang="en-US" sz="5600" dirty="0">
              <a:solidFill>
                <a:srgbClr val="000000"/>
              </a:solidFill>
              <a:ea typeface="Noto Sans T Chinese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263424" y="2098195"/>
            <a:ext cx="15864042" cy="2703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>
              <a:lnSpc>
                <a:spcPts val="7200"/>
              </a:lnSpc>
            </a:pPr>
            <a:r>
              <a:rPr lang="en-US" sz="4800" dirty="0" err="1">
                <a:solidFill>
                  <a:srgbClr val="000000"/>
                </a:solidFill>
                <a:ea typeface="Noto Sans T Chinese"/>
              </a:rPr>
              <a:t>專業、科學及技術服務業</a:t>
            </a:r>
            <a:r>
              <a:rPr lang="en-US" sz="4800" dirty="0">
                <a:solidFill>
                  <a:srgbClr val="000000"/>
                </a:solidFill>
                <a:ea typeface="Noto Sans T Chinese"/>
              </a:rPr>
              <a:t>: 2538人</a:t>
            </a:r>
          </a:p>
          <a:p>
            <a:pPr marL="518160" lvl="1">
              <a:lnSpc>
                <a:spcPts val="7200"/>
              </a:lnSpc>
            </a:pPr>
            <a:r>
              <a:rPr lang="en-US" sz="4800" dirty="0" err="1">
                <a:solidFill>
                  <a:srgbClr val="000000"/>
                </a:solidFill>
                <a:ea typeface="Noto Sans T Chinese"/>
              </a:rPr>
              <a:t>出版、影音製作傳播及資通訊服務業</a:t>
            </a:r>
            <a:r>
              <a:rPr lang="en-US" sz="4800" dirty="0">
                <a:solidFill>
                  <a:srgbClr val="000000"/>
                </a:solidFill>
                <a:ea typeface="Noto Sans T Chinese"/>
              </a:rPr>
              <a:t>: 1653人</a:t>
            </a:r>
          </a:p>
          <a:p>
            <a:pPr marL="518160" lvl="1">
              <a:lnSpc>
                <a:spcPts val="7200"/>
              </a:lnSpc>
              <a:spcBef>
                <a:spcPct val="0"/>
              </a:spcBef>
            </a:pPr>
            <a:r>
              <a:rPr lang="en-US" sz="4800" dirty="0" err="1">
                <a:solidFill>
                  <a:srgbClr val="D85E41"/>
                </a:solidFill>
                <a:ea typeface="Noto Sans T Chinese Bold"/>
              </a:rPr>
              <a:t>製造業</a:t>
            </a:r>
            <a:r>
              <a:rPr lang="en-US" sz="4800" dirty="0">
                <a:solidFill>
                  <a:srgbClr val="D85E41"/>
                </a:solidFill>
                <a:ea typeface="Noto Sans T Chinese Bold"/>
              </a:rPr>
              <a:t>: 980人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544048" y="4683154"/>
            <a:ext cx="8012762" cy="479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400"/>
              </a:lnSpc>
            </a:pPr>
            <a:r>
              <a:rPr lang="en-US" sz="3600" dirty="0" err="1">
                <a:solidFill>
                  <a:srgbClr val="000000"/>
                </a:solidFill>
                <a:ea typeface="Noto Sans T Chinese Bold"/>
              </a:rPr>
              <a:t>製造業</a:t>
            </a:r>
            <a:r>
              <a:rPr lang="en-US" sz="3600" dirty="0">
                <a:solidFill>
                  <a:srgbClr val="000000"/>
                </a:solidFill>
                <a:ea typeface="Noto Sans T Chinese Bold"/>
              </a:rPr>
              <a:t>: </a:t>
            </a:r>
          </a:p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ea typeface="Noto Sans T Chinese"/>
              </a:rPr>
              <a:t>包括食品、菸草、紡織成衣、皮毛製品、木竹製品、紙類製品、印刷、石油及煤製品、化學材料及肥料、藥品、橡膠及塑膠、金屬製品、電子零組件、電腦、電子產品及光學製品、電力設備及配備、機械設備、汽車、家具等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D7E6DBF-A0E1-CB14-4E0D-F0CBF5A59A8F}"/>
              </a:ext>
            </a:extLst>
          </p:cNvPr>
          <p:cNvSpPr/>
          <p:nvPr/>
        </p:nvSpPr>
        <p:spPr>
          <a:xfrm>
            <a:off x="9195445" y="4381500"/>
            <a:ext cx="8449968" cy="5435920"/>
          </a:xfrm>
          <a:prstGeom prst="roundRect">
            <a:avLst/>
          </a:prstGeom>
          <a:noFill/>
          <a:ln w="38100">
            <a:solidFill>
              <a:srgbClr val="D85E4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pic>
        <p:nvPicPr>
          <p:cNvPr id="12" name="Picture 5">
            <a:extLst>
              <a:ext uri="{FF2B5EF4-FFF2-40B4-BE49-F238E27FC236}">
                <a16:creationId xmlns:a16="http://schemas.microsoft.com/office/drawing/2014/main" id="{B6D77495-1974-71D4-02C5-0C3A901E6B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51601" y="2172059"/>
            <a:ext cx="761641" cy="761641"/>
          </a:xfrm>
          <a:prstGeom prst="rect">
            <a:avLst/>
          </a:prstGeom>
        </p:spPr>
      </p:pic>
      <p:pic>
        <p:nvPicPr>
          <p:cNvPr id="13" name="Picture 6">
            <a:extLst>
              <a:ext uri="{FF2B5EF4-FFF2-40B4-BE49-F238E27FC236}">
                <a16:creationId xmlns:a16="http://schemas.microsoft.com/office/drawing/2014/main" id="{7112C40C-85EF-0618-96A0-D16CC69C1C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751601" y="3105903"/>
            <a:ext cx="761641" cy="761641"/>
          </a:xfrm>
          <a:prstGeom prst="rect">
            <a:avLst/>
          </a:prstGeom>
        </p:spPr>
      </p:pic>
      <p:pic>
        <p:nvPicPr>
          <p:cNvPr id="14" name="Picture 7">
            <a:extLst>
              <a:ext uri="{FF2B5EF4-FFF2-40B4-BE49-F238E27FC236}">
                <a16:creationId xmlns:a16="http://schemas.microsoft.com/office/drawing/2014/main" id="{36B750DC-4AEC-723C-0465-4173C26B82F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745477" y="4043128"/>
            <a:ext cx="761640" cy="76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615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4254761">
            <a:off x="9776701" y="3820758"/>
            <a:ext cx="9609403" cy="9594028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96695E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93673" y="1825398"/>
            <a:ext cx="17300655" cy="768918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515492" y="440055"/>
            <a:ext cx="15400908" cy="1015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5600" dirty="0" err="1">
                <a:solidFill>
                  <a:srgbClr val="000000"/>
                </a:solidFill>
                <a:ea typeface="Noto Sans T Chinese"/>
              </a:rPr>
              <a:t>畢業後一、三、五年中大校友的產業類別趨勢圖</a:t>
            </a:r>
            <a:endParaRPr lang="en-US" sz="5600" dirty="0">
              <a:solidFill>
                <a:srgbClr val="000000"/>
              </a:solidFill>
              <a:ea typeface="Noto Sans T Chinese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2769EE1-778B-FDA8-0462-9EC6E74B11E5}"/>
              </a:ext>
            </a:extLst>
          </p:cNvPr>
          <p:cNvCxnSpPr/>
          <p:nvPr/>
        </p:nvCxnSpPr>
        <p:spPr>
          <a:xfrm>
            <a:off x="1219200" y="4229100"/>
            <a:ext cx="1905000" cy="0"/>
          </a:xfrm>
          <a:prstGeom prst="line">
            <a:avLst/>
          </a:prstGeom>
          <a:ln w="114300">
            <a:solidFill>
              <a:srgbClr val="D85E41">
                <a:alpha val="2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BB7E9F-3EBF-863E-9727-8F4E0773C12A}"/>
              </a:ext>
            </a:extLst>
          </p:cNvPr>
          <p:cNvCxnSpPr/>
          <p:nvPr/>
        </p:nvCxnSpPr>
        <p:spPr>
          <a:xfrm>
            <a:off x="7139209" y="4229100"/>
            <a:ext cx="1905000" cy="0"/>
          </a:xfrm>
          <a:prstGeom prst="line">
            <a:avLst/>
          </a:prstGeom>
          <a:ln w="114300">
            <a:solidFill>
              <a:srgbClr val="D85E41">
                <a:alpha val="2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12671DA-C6A7-1AF1-249B-C7893A834FE2}"/>
              </a:ext>
            </a:extLst>
          </p:cNvPr>
          <p:cNvCxnSpPr>
            <a:cxnSpLocks/>
          </p:cNvCxnSpPr>
          <p:nvPr/>
        </p:nvCxnSpPr>
        <p:spPr>
          <a:xfrm>
            <a:off x="14554200" y="6972300"/>
            <a:ext cx="533400" cy="0"/>
          </a:xfrm>
          <a:prstGeom prst="line">
            <a:avLst/>
          </a:prstGeom>
          <a:ln w="114300">
            <a:solidFill>
              <a:srgbClr val="D85E41">
                <a:alpha val="2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Graphic 23" descr="Fire with solid fill">
            <a:extLst>
              <a:ext uri="{FF2B5EF4-FFF2-40B4-BE49-F238E27FC236}">
                <a16:creationId xmlns:a16="http://schemas.microsoft.com/office/drawing/2014/main" id="{A51ABEB0-A122-8768-74BF-AB8C623E73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2000" y="4000500"/>
            <a:ext cx="457200" cy="457200"/>
          </a:xfrm>
          <a:prstGeom prst="rect">
            <a:avLst/>
          </a:prstGeom>
        </p:spPr>
      </p:pic>
      <p:pic>
        <p:nvPicPr>
          <p:cNvPr id="25" name="Graphic 24" descr="Fire with solid fill">
            <a:extLst>
              <a:ext uri="{FF2B5EF4-FFF2-40B4-BE49-F238E27FC236}">
                <a16:creationId xmlns:a16="http://schemas.microsoft.com/office/drawing/2014/main" id="{68600F8D-6801-F84C-3770-F8B1A6F186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71942" y="4033837"/>
            <a:ext cx="457200" cy="457200"/>
          </a:xfrm>
          <a:prstGeom prst="rect">
            <a:avLst/>
          </a:prstGeom>
        </p:spPr>
      </p:pic>
      <p:pic>
        <p:nvPicPr>
          <p:cNvPr id="26" name="Graphic 25" descr="Fire with solid fill">
            <a:extLst>
              <a:ext uri="{FF2B5EF4-FFF2-40B4-BE49-F238E27FC236}">
                <a16:creationId xmlns:a16="http://schemas.microsoft.com/office/drawing/2014/main" id="{EE36AB8B-F369-4D16-1CF4-C86A57ACB7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944600" y="6743700"/>
            <a:ext cx="457200" cy="457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4254761">
            <a:off x="9776701" y="3820758"/>
            <a:ext cx="9609403" cy="9594028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96695E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8700" y="1455420"/>
            <a:ext cx="16262384" cy="8673271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515492" y="440055"/>
            <a:ext cx="15477108" cy="1015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5600" dirty="0" err="1">
                <a:solidFill>
                  <a:srgbClr val="000000"/>
                </a:solidFill>
                <a:ea typeface="Noto Sans T Chinese"/>
              </a:rPr>
              <a:t>畢業後一、三、五年中大校友的產業類別趨勢圖</a:t>
            </a:r>
            <a:endParaRPr lang="en-US" sz="5600" dirty="0">
              <a:solidFill>
                <a:srgbClr val="000000"/>
              </a:solidFill>
              <a:ea typeface="Noto Sans T Chinese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4A16B2B-5439-AA56-09ED-89963FCB5185}"/>
              </a:ext>
            </a:extLst>
          </p:cNvPr>
          <p:cNvCxnSpPr/>
          <p:nvPr/>
        </p:nvCxnSpPr>
        <p:spPr>
          <a:xfrm>
            <a:off x="6400800" y="7048500"/>
            <a:ext cx="1905000" cy="0"/>
          </a:xfrm>
          <a:prstGeom prst="line">
            <a:avLst/>
          </a:prstGeom>
          <a:ln w="114300">
            <a:solidFill>
              <a:srgbClr val="00B050">
                <a:alpha val="2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A828031-164D-DFFF-0807-5F13CE85E47A}"/>
              </a:ext>
            </a:extLst>
          </p:cNvPr>
          <p:cNvCxnSpPr>
            <a:cxnSpLocks/>
          </p:cNvCxnSpPr>
          <p:nvPr/>
        </p:nvCxnSpPr>
        <p:spPr>
          <a:xfrm>
            <a:off x="9982200" y="7048500"/>
            <a:ext cx="2819400" cy="0"/>
          </a:xfrm>
          <a:prstGeom prst="line">
            <a:avLst/>
          </a:prstGeom>
          <a:ln w="114300">
            <a:solidFill>
              <a:srgbClr val="00B050">
                <a:alpha val="2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0209E84-CAAA-B48C-04CA-3C9273D5F30B}"/>
              </a:ext>
            </a:extLst>
          </p:cNvPr>
          <p:cNvCxnSpPr>
            <a:cxnSpLocks/>
          </p:cNvCxnSpPr>
          <p:nvPr/>
        </p:nvCxnSpPr>
        <p:spPr>
          <a:xfrm>
            <a:off x="7069667" y="3924300"/>
            <a:ext cx="474133" cy="0"/>
          </a:xfrm>
          <a:prstGeom prst="line">
            <a:avLst/>
          </a:prstGeom>
          <a:ln w="114300">
            <a:solidFill>
              <a:srgbClr val="00B050">
                <a:alpha val="2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-402882" y="1386831"/>
            <a:ext cx="3767019" cy="7513339"/>
            <a:chOff x="0" y="0"/>
            <a:chExt cx="5022691" cy="1001778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-10800000">
              <a:off x="0" y="0"/>
              <a:ext cx="5022691" cy="5022691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-10800000" flipV="1">
              <a:off x="0" y="4995093"/>
              <a:ext cx="5022691" cy="5022691"/>
            </a:xfrm>
            <a:prstGeom prst="rect">
              <a:avLst/>
            </a:prstGeom>
          </p:spPr>
        </p:pic>
      </p:grpSp>
      <p:grpSp>
        <p:nvGrpSpPr>
          <p:cNvPr id="5" name="Group 5"/>
          <p:cNvGrpSpPr/>
          <p:nvPr/>
        </p:nvGrpSpPr>
        <p:grpSpPr>
          <a:xfrm rot="-4254761">
            <a:off x="9776701" y="3820758"/>
            <a:ext cx="9609403" cy="9594028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96695E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-90088" y="0"/>
            <a:ext cx="18468177" cy="704850"/>
            <a:chOff x="0" y="0"/>
            <a:chExt cx="6186311" cy="2361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186311" cy="236105"/>
            </a:xfrm>
            <a:custGeom>
              <a:avLst/>
              <a:gdLst/>
              <a:ahLst/>
              <a:cxnLst/>
              <a:rect l="l" t="t" r="r" b="b"/>
              <a:pathLst>
                <a:path w="6186311" h="236105">
                  <a:moveTo>
                    <a:pt x="0" y="0"/>
                  </a:moveTo>
                  <a:lnTo>
                    <a:pt x="6186311" y="0"/>
                  </a:lnTo>
                  <a:lnTo>
                    <a:pt x="6186311" y="236105"/>
                  </a:lnTo>
                  <a:lnTo>
                    <a:pt x="0" y="2361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317577" y="552450"/>
            <a:ext cx="1652847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79"/>
              </a:lnSpc>
              <a:spcBef>
                <a:spcPct val="0"/>
              </a:spcBef>
            </a:pPr>
            <a:r>
              <a:rPr lang="en-US" sz="6399">
                <a:solidFill>
                  <a:srgbClr val="96695E"/>
                </a:solidFill>
                <a:ea typeface="Noto Sans T Chinese"/>
              </a:rPr>
              <a:t>目錄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624322" y="2201589"/>
            <a:ext cx="7705243" cy="59754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209041" lvl="1" indent="-604520">
              <a:lnSpc>
                <a:spcPts val="11984"/>
              </a:lnSpc>
              <a:buFont typeface="Arial"/>
              <a:buChar char="•"/>
            </a:pPr>
            <a:r>
              <a:rPr lang="en-US" sz="5600" dirty="0" err="1">
                <a:solidFill>
                  <a:srgbClr val="000000"/>
                </a:solidFill>
                <a:ea typeface="HK Grotesk Light"/>
              </a:rPr>
              <a:t>議題簡述</a:t>
            </a:r>
            <a:endParaRPr lang="en-US" sz="5600" dirty="0">
              <a:solidFill>
                <a:srgbClr val="000000"/>
              </a:solidFill>
              <a:ea typeface="HK Grotesk Light"/>
            </a:endParaRPr>
          </a:p>
          <a:p>
            <a:pPr marL="1209041" lvl="1" indent="-604520">
              <a:lnSpc>
                <a:spcPts val="11984"/>
              </a:lnSpc>
              <a:buFont typeface="Arial"/>
              <a:buChar char="•"/>
            </a:pPr>
            <a:r>
              <a:rPr lang="en-US" sz="5600" dirty="0" err="1">
                <a:solidFill>
                  <a:srgbClr val="000000"/>
                </a:solidFill>
                <a:ea typeface="HK Grotesk Light"/>
              </a:rPr>
              <a:t>資料前處理</a:t>
            </a:r>
            <a:r>
              <a:rPr lang="en-US" sz="5600" dirty="0">
                <a:solidFill>
                  <a:srgbClr val="000000"/>
                </a:solidFill>
                <a:latin typeface="HK Grotesk Light"/>
              </a:rPr>
              <a:t> </a:t>
            </a:r>
          </a:p>
          <a:p>
            <a:pPr marL="1209041" lvl="1" indent="-604520">
              <a:lnSpc>
                <a:spcPts val="11984"/>
              </a:lnSpc>
              <a:buFont typeface="Arial"/>
              <a:buChar char="•"/>
            </a:pPr>
            <a:r>
              <a:rPr lang="en-US" sz="5600" dirty="0" err="1">
                <a:solidFill>
                  <a:srgbClr val="000000"/>
                </a:solidFill>
                <a:ea typeface="HK Grotesk Light"/>
              </a:rPr>
              <a:t>分析方法</a:t>
            </a:r>
            <a:r>
              <a:rPr lang="en-US" sz="5600" dirty="0">
                <a:solidFill>
                  <a:srgbClr val="000000"/>
                </a:solidFill>
                <a:ea typeface="HK Grotesk Light"/>
              </a:rPr>
              <a:t>  </a:t>
            </a:r>
          </a:p>
          <a:p>
            <a:pPr marL="1209041" lvl="1" indent="-604520">
              <a:lnSpc>
                <a:spcPts val="11984"/>
              </a:lnSpc>
              <a:buFont typeface="Arial"/>
              <a:buChar char="•"/>
            </a:pPr>
            <a:r>
              <a:rPr lang="en-US" sz="5600" dirty="0" err="1">
                <a:solidFill>
                  <a:srgbClr val="000000"/>
                </a:solidFill>
                <a:ea typeface="HK Grotesk Light"/>
              </a:rPr>
              <a:t>資料分析成果</a:t>
            </a:r>
            <a:endParaRPr lang="en-US" sz="5600" dirty="0">
              <a:solidFill>
                <a:srgbClr val="000000"/>
              </a:solidFill>
              <a:ea typeface="HK Grotesk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6693188">
            <a:off x="10509406" y="-10810403"/>
            <a:ext cx="7392991" cy="18767283"/>
            <a:chOff x="0" y="0"/>
            <a:chExt cx="2354580" cy="59771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3310" cy="5977157"/>
            </a:xfrm>
            <a:custGeom>
              <a:avLst/>
              <a:gdLst/>
              <a:ahLst/>
              <a:cxnLst/>
              <a:rect l="l" t="t" r="r" b="b"/>
              <a:pathLst>
                <a:path w="2353310" h="5977157">
                  <a:moveTo>
                    <a:pt x="784860" y="5909847"/>
                  </a:moveTo>
                  <a:cubicBezTo>
                    <a:pt x="905510" y="5950487"/>
                    <a:pt x="1042670" y="5977157"/>
                    <a:pt x="1177290" y="5977157"/>
                  </a:cubicBezTo>
                  <a:cubicBezTo>
                    <a:pt x="1311910" y="5977157"/>
                    <a:pt x="1441450" y="5954297"/>
                    <a:pt x="1560830" y="5913657"/>
                  </a:cubicBezTo>
                  <a:cubicBezTo>
                    <a:pt x="1563370" y="5912387"/>
                    <a:pt x="1565910" y="5912387"/>
                    <a:pt x="1568450" y="5911117"/>
                  </a:cubicBezTo>
                  <a:cubicBezTo>
                    <a:pt x="2016760" y="5748557"/>
                    <a:pt x="2346960" y="5319297"/>
                    <a:pt x="2353310" y="480808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804422"/>
                  </a:lnTo>
                  <a:cubicBezTo>
                    <a:pt x="6350" y="5321837"/>
                    <a:pt x="331470" y="5751097"/>
                    <a:pt x="784860" y="5909847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4" name="Group 4"/>
          <p:cNvGrpSpPr/>
          <p:nvPr/>
        </p:nvGrpSpPr>
        <p:grpSpPr>
          <a:xfrm rot="1080653">
            <a:off x="15938772" y="670890"/>
            <a:ext cx="6826178" cy="15690294"/>
            <a:chOff x="0" y="0"/>
            <a:chExt cx="2354580" cy="541211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53310" cy="5412114"/>
            </a:xfrm>
            <a:custGeom>
              <a:avLst/>
              <a:gdLst/>
              <a:ahLst/>
              <a:cxnLst/>
              <a:rect l="l" t="t" r="r" b="b"/>
              <a:pathLst>
                <a:path w="2353310" h="5412114">
                  <a:moveTo>
                    <a:pt x="784860" y="5344804"/>
                  </a:moveTo>
                  <a:cubicBezTo>
                    <a:pt x="905510" y="5385444"/>
                    <a:pt x="1042670" y="5412114"/>
                    <a:pt x="1177290" y="5412114"/>
                  </a:cubicBezTo>
                  <a:cubicBezTo>
                    <a:pt x="1311910" y="5412114"/>
                    <a:pt x="1441450" y="5389254"/>
                    <a:pt x="1560830" y="5348614"/>
                  </a:cubicBezTo>
                  <a:cubicBezTo>
                    <a:pt x="1563370" y="5347344"/>
                    <a:pt x="1565910" y="5347344"/>
                    <a:pt x="1568450" y="5346074"/>
                  </a:cubicBezTo>
                  <a:cubicBezTo>
                    <a:pt x="2016760" y="5183514"/>
                    <a:pt x="2346960" y="4754254"/>
                    <a:pt x="2353310" y="4244779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241552"/>
                  </a:lnTo>
                  <a:cubicBezTo>
                    <a:pt x="6350" y="4756794"/>
                    <a:pt x="331470" y="5186054"/>
                    <a:pt x="784860" y="5344804"/>
                  </a:cubicBezTo>
                  <a:close/>
                </a:path>
              </a:pathLst>
            </a:custGeom>
            <a:solidFill>
              <a:srgbClr val="96695E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173017" y="2704464"/>
            <a:ext cx="13032884" cy="42208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599"/>
              </a:lnSpc>
            </a:pPr>
            <a:r>
              <a:rPr lang="en-US" sz="8799" dirty="0" err="1">
                <a:solidFill>
                  <a:srgbClr val="000000"/>
                </a:solidFill>
                <a:ea typeface="Noto Sans T Chinese"/>
              </a:rPr>
              <a:t>資料分析成果</a:t>
            </a:r>
            <a:endParaRPr lang="en-US" sz="8799" dirty="0">
              <a:solidFill>
                <a:srgbClr val="000000"/>
              </a:solidFill>
              <a:ea typeface="Noto Sans T Chinese"/>
            </a:endParaRPr>
          </a:p>
          <a:p>
            <a:pPr marL="0" lvl="0" indent="0" algn="ctr">
              <a:lnSpc>
                <a:spcPts val="17599"/>
              </a:lnSpc>
            </a:pPr>
            <a:r>
              <a:rPr lang="en-US" sz="8799" dirty="0" err="1">
                <a:solidFill>
                  <a:srgbClr val="000000"/>
                </a:solidFill>
                <a:ea typeface="Noto Sans T Chinese"/>
              </a:rPr>
              <a:t>各學院資料</a:t>
            </a:r>
            <a:endParaRPr lang="en-US" sz="8799" dirty="0">
              <a:solidFill>
                <a:srgbClr val="000000"/>
              </a:solidFill>
              <a:ea typeface="Noto Sans T Chines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4254761">
            <a:off x="9776701" y="3820758"/>
            <a:ext cx="9609403" cy="9594028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CB8E7E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50678" y="1376534"/>
            <a:ext cx="16386644" cy="8739543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1758176" y="3595931"/>
            <a:ext cx="5646453" cy="2768456"/>
            <a:chOff x="0" y="0"/>
            <a:chExt cx="1487132" cy="72914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87132" cy="729141"/>
            </a:xfrm>
            <a:custGeom>
              <a:avLst/>
              <a:gdLst/>
              <a:ahLst/>
              <a:cxnLst/>
              <a:rect l="l" t="t" r="r" b="b"/>
              <a:pathLst>
                <a:path w="1487132" h="729141">
                  <a:moveTo>
                    <a:pt x="69927" y="0"/>
                  </a:moveTo>
                  <a:lnTo>
                    <a:pt x="1417205" y="0"/>
                  </a:lnTo>
                  <a:cubicBezTo>
                    <a:pt x="1455824" y="0"/>
                    <a:pt x="1487132" y="31307"/>
                    <a:pt x="1487132" y="69927"/>
                  </a:cubicBezTo>
                  <a:lnTo>
                    <a:pt x="1487132" y="659214"/>
                  </a:lnTo>
                  <a:cubicBezTo>
                    <a:pt x="1487132" y="697833"/>
                    <a:pt x="1455824" y="729141"/>
                    <a:pt x="1417205" y="729141"/>
                  </a:cubicBezTo>
                  <a:lnTo>
                    <a:pt x="69927" y="729141"/>
                  </a:lnTo>
                  <a:cubicBezTo>
                    <a:pt x="31307" y="729141"/>
                    <a:pt x="0" y="697833"/>
                    <a:pt x="0" y="659214"/>
                  </a:cubicBezTo>
                  <a:lnTo>
                    <a:pt x="0" y="69927"/>
                  </a:lnTo>
                  <a:cubicBezTo>
                    <a:pt x="0" y="31307"/>
                    <a:pt x="31307" y="0"/>
                    <a:pt x="6992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>
              <a:solidFill>
                <a:srgbClr val="96695E"/>
              </a:solidFill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032546" y="361169"/>
            <a:ext cx="14350454" cy="9935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5600" dirty="0" err="1">
                <a:solidFill>
                  <a:srgbClr val="A44F30"/>
                </a:solidFill>
                <a:ea typeface="Noto Sans T Chinese Bold"/>
              </a:rPr>
              <a:t>資訊電機學院</a:t>
            </a:r>
            <a:r>
              <a:rPr lang="en-US" sz="5600" dirty="0" err="1">
                <a:solidFill>
                  <a:srgbClr val="000000"/>
                </a:solidFill>
                <a:ea typeface="Noto Sans T Chinese"/>
              </a:rPr>
              <a:t>畢業後一年各產業類別就業人數</a:t>
            </a:r>
            <a:endParaRPr lang="en-US" sz="5600" dirty="0">
              <a:solidFill>
                <a:srgbClr val="000000"/>
              </a:solidFill>
              <a:ea typeface="Noto Sans T Chinese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857948" y="3736194"/>
            <a:ext cx="5546682" cy="2364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200" dirty="0">
                <a:solidFill>
                  <a:srgbClr val="000000"/>
                </a:solidFill>
                <a:latin typeface="Noto Sans T Chinese"/>
              </a:rPr>
              <a:t>      </a:t>
            </a:r>
            <a:r>
              <a:rPr lang="en-US" sz="4200" dirty="0" err="1">
                <a:solidFill>
                  <a:srgbClr val="000000"/>
                </a:solidFill>
                <a:latin typeface="Noto Sans T Chinese"/>
              </a:rPr>
              <a:t>第一名</a:t>
            </a:r>
            <a:r>
              <a:rPr lang="en-US" sz="4200" dirty="0">
                <a:solidFill>
                  <a:srgbClr val="000000"/>
                </a:solidFill>
                <a:latin typeface="Noto Sans T Chinese"/>
              </a:rPr>
              <a:t>：</a:t>
            </a:r>
          </a:p>
          <a:p>
            <a:pPr algn="ctr">
              <a:lnSpc>
                <a:spcPts val="6300"/>
              </a:lnSpc>
              <a:spcBef>
                <a:spcPct val="0"/>
              </a:spcBef>
            </a:pPr>
            <a:r>
              <a:rPr lang="en-US" sz="4200" dirty="0" err="1">
                <a:solidFill>
                  <a:srgbClr val="000000"/>
                </a:solidFill>
                <a:ea typeface="Noto Sans T Chinese Bold"/>
              </a:rPr>
              <a:t>出版、影音製作傳播及資通訊服務業</a:t>
            </a:r>
            <a:r>
              <a:rPr lang="en-US" sz="4200" dirty="0">
                <a:solidFill>
                  <a:srgbClr val="000000"/>
                </a:solidFill>
                <a:ea typeface="Noto Sans T Chinese Bold"/>
              </a:rPr>
              <a:t>: 818人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990129" y="3759850"/>
            <a:ext cx="796160" cy="7961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4254761">
            <a:off x="9776701" y="3820758"/>
            <a:ext cx="9609403" cy="9594028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CB8E7E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7885" y="1376534"/>
            <a:ext cx="16392229" cy="8742522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1758176" y="3595931"/>
            <a:ext cx="5646453" cy="2768456"/>
            <a:chOff x="0" y="0"/>
            <a:chExt cx="1487132" cy="72914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87132" cy="729141"/>
            </a:xfrm>
            <a:custGeom>
              <a:avLst/>
              <a:gdLst/>
              <a:ahLst/>
              <a:cxnLst/>
              <a:rect l="l" t="t" r="r" b="b"/>
              <a:pathLst>
                <a:path w="1487132" h="729141">
                  <a:moveTo>
                    <a:pt x="69927" y="0"/>
                  </a:moveTo>
                  <a:lnTo>
                    <a:pt x="1417205" y="0"/>
                  </a:lnTo>
                  <a:cubicBezTo>
                    <a:pt x="1455824" y="0"/>
                    <a:pt x="1487132" y="31307"/>
                    <a:pt x="1487132" y="69927"/>
                  </a:cubicBezTo>
                  <a:lnTo>
                    <a:pt x="1487132" y="659214"/>
                  </a:lnTo>
                  <a:cubicBezTo>
                    <a:pt x="1487132" y="697833"/>
                    <a:pt x="1455824" y="729141"/>
                    <a:pt x="1417205" y="729141"/>
                  </a:cubicBezTo>
                  <a:lnTo>
                    <a:pt x="69927" y="729141"/>
                  </a:lnTo>
                  <a:cubicBezTo>
                    <a:pt x="31307" y="729141"/>
                    <a:pt x="0" y="697833"/>
                    <a:pt x="0" y="659214"/>
                  </a:cubicBezTo>
                  <a:lnTo>
                    <a:pt x="0" y="69927"/>
                  </a:lnTo>
                  <a:cubicBezTo>
                    <a:pt x="0" y="31307"/>
                    <a:pt x="31307" y="0"/>
                    <a:pt x="6992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>
              <a:solidFill>
                <a:srgbClr val="96695E"/>
              </a:solidFill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743720" y="361169"/>
            <a:ext cx="13029679" cy="1015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5600" dirty="0" err="1">
                <a:solidFill>
                  <a:srgbClr val="A44F30"/>
                </a:solidFill>
                <a:ea typeface="Noto Sans T Chinese Bold"/>
              </a:rPr>
              <a:t>管理學院</a:t>
            </a:r>
            <a:r>
              <a:rPr lang="en-US" sz="5600" dirty="0" err="1">
                <a:solidFill>
                  <a:srgbClr val="000000"/>
                </a:solidFill>
                <a:ea typeface="Noto Sans T Chinese"/>
              </a:rPr>
              <a:t>畢業後一年各產業類別就業人數</a:t>
            </a:r>
            <a:endParaRPr lang="en-US" sz="5600" dirty="0">
              <a:solidFill>
                <a:srgbClr val="000000"/>
              </a:solidFill>
              <a:ea typeface="Noto Sans T Chinese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2268200" y="3759850"/>
            <a:ext cx="4865409" cy="23641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200" dirty="0">
                <a:solidFill>
                  <a:srgbClr val="000000"/>
                </a:solidFill>
                <a:latin typeface="Noto Sans T Chinese"/>
              </a:rPr>
              <a:t>      </a:t>
            </a:r>
            <a:r>
              <a:rPr lang="en-US" sz="4200" dirty="0" err="1">
                <a:solidFill>
                  <a:srgbClr val="000000"/>
                </a:solidFill>
                <a:latin typeface="Noto Sans T Chinese"/>
              </a:rPr>
              <a:t>第一名</a:t>
            </a:r>
            <a:r>
              <a:rPr lang="en-US" sz="4200" dirty="0">
                <a:solidFill>
                  <a:srgbClr val="000000"/>
                </a:solidFill>
                <a:latin typeface="Noto Sans T Chinese"/>
              </a:rPr>
              <a:t>：</a:t>
            </a:r>
          </a:p>
          <a:p>
            <a:pPr algn="ctr">
              <a:lnSpc>
                <a:spcPts val="6300"/>
              </a:lnSpc>
              <a:spcBef>
                <a:spcPct val="0"/>
              </a:spcBef>
            </a:pPr>
            <a:r>
              <a:rPr lang="en-US" sz="4200" dirty="0" err="1">
                <a:solidFill>
                  <a:srgbClr val="000000"/>
                </a:solidFill>
                <a:ea typeface="Noto Sans T Chinese Bold"/>
              </a:rPr>
              <a:t>專業</a:t>
            </a:r>
            <a:r>
              <a:rPr lang="en-US" sz="4200" dirty="0">
                <a:solidFill>
                  <a:srgbClr val="000000"/>
                </a:solidFill>
                <a:ea typeface="Noto Sans T Chinese Bold"/>
              </a:rPr>
              <a:t> 、</a:t>
            </a:r>
            <a:r>
              <a:rPr lang="en-US" sz="4200" dirty="0" err="1">
                <a:solidFill>
                  <a:srgbClr val="000000"/>
                </a:solidFill>
                <a:ea typeface="Noto Sans T Chinese Bold"/>
              </a:rPr>
              <a:t>科學及技術服務</a:t>
            </a:r>
            <a:r>
              <a:rPr lang="en-US" sz="4200" dirty="0">
                <a:solidFill>
                  <a:srgbClr val="000000"/>
                </a:solidFill>
                <a:ea typeface="Noto Sans T Chinese Bold"/>
              </a:rPr>
              <a:t>: 613人 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990129" y="3759850"/>
            <a:ext cx="796160" cy="7961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4254761">
            <a:off x="9776701" y="3820758"/>
            <a:ext cx="9609403" cy="9594028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CB8E7E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4733" y="1376534"/>
            <a:ext cx="16398534" cy="8745885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3099271" y="361169"/>
            <a:ext cx="12208921" cy="1015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5600" dirty="0" err="1">
                <a:solidFill>
                  <a:srgbClr val="A44F30"/>
                </a:solidFill>
                <a:ea typeface="Noto Sans T Chinese Bold"/>
              </a:rPr>
              <a:t>工學院</a:t>
            </a:r>
            <a:r>
              <a:rPr lang="en-US" sz="5600" dirty="0" err="1">
                <a:solidFill>
                  <a:srgbClr val="000000"/>
                </a:solidFill>
                <a:ea typeface="Noto Sans T Chinese"/>
              </a:rPr>
              <a:t>畢業後一年各產業類別就業人數</a:t>
            </a:r>
            <a:endParaRPr lang="en-US" sz="5600" dirty="0">
              <a:solidFill>
                <a:srgbClr val="000000"/>
              </a:solidFill>
              <a:ea typeface="Noto Sans T Chinese"/>
            </a:endParaRPr>
          </a:p>
        </p:txBody>
      </p:sp>
      <p:grpSp>
        <p:nvGrpSpPr>
          <p:cNvPr id="11" name="Group 5">
            <a:extLst>
              <a:ext uri="{FF2B5EF4-FFF2-40B4-BE49-F238E27FC236}">
                <a16:creationId xmlns:a16="http://schemas.microsoft.com/office/drawing/2014/main" id="{581F1D58-957A-868B-04A5-07A77D1CAB92}"/>
              </a:ext>
            </a:extLst>
          </p:cNvPr>
          <p:cNvGrpSpPr/>
          <p:nvPr/>
        </p:nvGrpSpPr>
        <p:grpSpPr>
          <a:xfrm>
            <a:off x="11758176" y="3595931"/>
            <a:ext cx="5646453" cy="2768456"/>
            <a:chOff x="0" y="0"/>
            <a:chExt cx="1487132" cy="72914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190A704-AB87-89E9-234E-AC2EA75B59D9}"/>
                </a:ext>
              </a:extLst>
            </p:cNvPr>
            <p:cNvSpPr/>
            <p:nvPr/>
          </p:nvSpPr>
          <p:spPr>
            <a:xfrm>
              <a:off x="0" y="0"/>
              <a:ext cx="1487132" cy="729141"/>
            </a:xfrm>
            <a:custGeom>
              <a:avLst/>
              <a:gdLst/>
              <a:ahLst/>
              <a:cxnLst/>
              <a:rect l="l" t="t" r="r" b="b"/>
              <a:pathLst>
                <a:path w="1487132" h="729141">
                  <a:moveTo>
                    <a:pt x="69927" y="0"/>
                  </a:moveTo>
                  <a:lnTo>
                    <a:pt x="1417205" y="0"/>
                  </a:lnTo>
                  <a:cubicBezTo>
                    <a:pt x="1455824" y="0"/>
                    <a:pt x="1487132" y="31307"/>
                    <a:pt x="1487132" y="69927"/>
                  </a:cubicBezTo>
                  <a:lnTo>
                    <a:pt x="1487132" y="659214"/>
                  </a:lnTo>
                  <a:cubicBezTo>
                    <a:pt x="1487132" y="697833"/>
                    <a:pt x="1455824" y="729141"/>
                    <a:pt x="1417205" y="729141"/>
                  </a:cubicBezTo>
                  <a:lnTo>
                    <a:pt x="69927" y="729141"/>
                  </a:lnTo>
                  <a:cubicBezTo>
                    <a:pt x="31307" y="729141"/>
                    <a:pt x="0" y="697833"/>
                    <a:pt x="0" y="659214"/>
                  </a:cubicBezTo>
                  <a:lnTo>
                    <a:pt x="0" y="69927"/>
                  </a:lnTo>
                  <a:cubicBezTo>
                    <a:pt x="0" y="31307"/>
                    <a:pt x="31307" y="0"/>
                    <a:pt x="6992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>
              <a:solidFill>
                <a:srgbClr val="96695E"/>
              </a:solidFill>
            </a:ln>
          </p:spPr>
        </p:sp>
        <p:sp>
          <p:nvSpPr>
            <p:cNvPr id="13" name="TextBox 7">
              <a:extLst>
                <a:ext uri="{FF2B5EF4-FFF2-40B4-BE49-F238E27FC236}">
                  <a16:creationId xmlns:a16="http://schemas.microsoft.com/office/drawing/2014/main" id="{97560544-AC96-9BE8-8E31-082B1BE6B5D2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0">
            <a:extLst>
              <a:ext uri="{FF2B5EF4-FFF2-40B4-BE49-F238E27FC236}">
                <a16:creationId xmlns:a16="http://schemas.microsoft.com/office/drawing/2014/main" id="{AA9D68B9-8039-5021-AFFB-DB5423AA9747}"/>
              </a:ext>
            </a:extLst>
          </p:cNvPr>
          <p:cNvSpPr txBox="1"/>
          <p:nvPr/>
        </p:nvSpPr>
        <p:spPr>
          <a:xfrm>
            <a:off x="12268200" y="3759850"/>
            <a:ext cx="4865409" cy="23641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200" dirty="0">
                <a:solidFill>
                  <a:srgbClr val="000000"/>
                </a:solidFill>
                <a:latin typeface="Noto Sans T Chinese"/>
              </a:rPr>
              <a:t>      </a:t>
            </a:r>
            <a:r>
              <a:rPr lang="en-US" sz="4200" dirty="0" err="1">
                <a:solidFill>
                  <a:srgbClr val="000000"/>
                </a:solidFill>
                <a:latin typeface="Noto Sans T Chinese"/>
              </a:rPr>
              <a:t>第一名</a:t>
            </a:r>
            <a:r>
              <a:rPr lang="en-US" sz="4200" dirty="0">
                <a:solidFill>
                  <a:srgbClr val="000000"/>
                </a:solidFill>
                <a:latin typeface="Noto Sans T Chinese"/>
              </a:rPr>
              <a:t>：</a:t>
            </a:r>
          </a:p>
          <a:p>
            <a:pPr algn="ctr">
              <a:lnSpc>
                <a:spcPts val="6300"/>
              </a:lnSpc>
              <a:spcBef>
                <a:spcPct val="0"/>
              </a:spcBef>
            </a:pPr>
            <a:r>
              <a:rPr lang="en-US" sz="4200" dirty="0" err="1">
                <a:solidFill>
                  <a:srgbClr val="000000"/>
                </a:solidFill>
                <a:ea typeface="Noto Sans T Chinese Bold"/>
              </a:rPr>
              <a:t>專業</a:t>
            </a:r>
            <a:r>
              <a:rPr lang="en-US" sz="4200" dirty="0">
                <a:solidFill>
                  <a:srgbClr val="000000"/>
                </a:solidFill>
                <a:ea typeface="Noto Sans T Chinese Bold"/>
              </a:rPr>
              <a:t> 、</a:t>
            </a:r>
            <a:r>
              <a:rPr lang="en-US" sz="4200" dirty="0" err="1">
                <a:solidFill>
                  <a:srgbClr val="000000"/>
                </a:solidFill>
                <a:ea typeface="Noto Sans T Chinese Bold"/>
              </a:rPr>
              <a:t>科學及技術服務</a:t>
            </a:r>
            <a:r>
              <a:rPr lang="en-US" sz="4200" dirty="0">
                <a:solidFill>
                  <a:srgbClr val="000000"/>
                </a:solidFill>
                <a:ea typeface="Noto Sans T Chinese Bold"/>
              </a:rPr>
              <a:t>: 612人 </a:t>
            </a:r>
          </a:p>
        </p:txBody>
      </p:sp>
      <p:pic>
        <p:nvPicPr>
          <p:cNvPr id="15" name="Picture 8">
            <a:extLst>
              <a:ext uri="{FF2B5EF4-FFF2-40B4-BE49-F238E27FC236}">
                <a16:creationId xmlns:a16="http://schemas.microsoft.com/office/drawing/2014/main" id="{FC577D0D-1AE8-C04A-C59A-F368CD08C9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990129" y="3759850"/>
            <a:ext cx="796160" cy="7961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4254761">
            <a:off x="9776701" y="3820758"/>
            <a:ext cx="9609403" cy="9594028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CB8E7E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3046" y="1376534"/>
            <a:ext cx="16401907" cy="8747684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3099271" y="361169"/>
            <a:ext cx="12208921" cy="1015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5600" dirty="0" err="1">
                <a:solidFill>
                  <a:srgbClr val="A44F30"/>
                </a:solidFill>
                <a:ea typeface="Noto Sans T Chinese Bold"/>
              </a:rPr>
              <a:t>理學院</a:t>
            </a:r>
            <a:r>
              <a:rPr lang="en-US" sz="5600" dirty="0" err="1">
                <a:solidFill>
                  <a:srgbClr val="000000"/>
                </a:solidFill>
                <a:ea typeface="Noto Sans T Chinese"/>
              </a:rPr>
              <a:t>畢業後一年各產業類別就業人數</a:t>
            </a:r>
            <a:endParaRPr lang="en-US" sz="5600" dirty="0">
              <a:solidFill>
                <a:srgbClr val="000000"/>
              </a:solidFill>
              <a:ea typeface="Noto Sans T Chinese"/>
            </a:endParaRPr>
          </a:p>
        </p:txBody>
      </p:sp>
      <p:grpSp>
        <p:nvGrpSpPr>
          <p:cNvPr id="11" name="Group 5">
            <a:extLst>
              <a:ext uri="{FF2B5EF4-FFF2-40B4-BE49-F238E27FC236}">
                <a16:creationId xmlns:a16="http://schemas.microsoft.com/office/drawing/2014/main" id="{8E61DAA1-7648-D117-7E21-C208BD54CA66}"/>
              </a:ext>
            </a:extLst>
          </p:cNvPr>
          <p:cNvGrpSpPr/>
          <p:nvPr/>
        </p:nvGrpSpPr>
        <p:grpSpPr>
          <a:xfrm>
            <a:off x="11758176" y="3595931"/>
            <a:ext cx="5646453" cy="2768456"/>
            <a:chOff x="0" y="0"/>
            <a:chExt cx="1487132" cy="72914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16B9541F-1B64-3A96-4040-10F88FF35826}"/>
                </a:ext>
              </a:extLst>
            </p:cNvPr>
            <p:cNvSpPr/>
            <p:nvPr/>
          </p:nvSpPr>
          <p:spPr>
            <a:xfrm>
              <a:off x="0" y="0"/>
              <a:ext cx="1487132" cy="729141"/>
            </a:xfrm>
            <a:custGeom>
              <a:avLst/>
              <a:gdLst/>
              <a:ahLst/>
              <a:cxnLst/>
              <a:rect l="l" t="t" r="r" b="b"/>
              <a:pathLst>
                <a:path w="1487132" h="729141">
                  <a:moveTo>
                    <a:pt x="69927" y="0"/>
                  </a:moveTo>
                  <a:lnTo>
                    <a:pt x="1417205" y="0"/>
                  </a:lnTo>
                  <a:cubicBezTo>
                    <a:pt x="1455824" y="0"/>
                    <a:pt x="1487132" y="31307"/>
                    <a:pt x="1487132" y="69927"/>
                  </a:cubicBezTo>
                  <a:lnTo>
                    <a:pt x="1487132" y="659214"/>
                  </a:lnTo>
                  <a:cubicBezTo>
                    <a:pt x="1487132" y="697833"/>
                    <a:pt x="1455824" y="729141"/>
                    <a:pt x="1417205" y="729141"/>
                  </a:cubicBezTo>
                  <a:lnTo>
                    <a:pt x="69927" y="729141"/>
                  </a:lnTo>
                  <a:cubicBezTo>
                    <a:pt x="31307" y="729141"/>
                    <a:pt x="0" y="697833"/>
                    <a:pt x="0" y="659214"/>
                  </a:cubicBezTo>
                  <a:lnTo>
                    <a:pt x="0" y="69927"/>
                  </a:lnTo>
                  <a:cubicBezTo>
                    <a:pt x="0" y="31307"/>
                    <a:pt x="31307" y="0"/>
                    <a:pt x="6992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>
              <a:solidFill>
                <a:srgbClr val="96695E"/>
              </a:solidFill>
            </a:ln>
          </p:spPr>
        </p:sp>
        <p:sp>
          <p:nvSpPr>
            <p:cNvPr id="13" name="TextBox 7">
              <a:extLst>
                <a:ext uri="{FF2B5EF4-FFF2-40B4-BE49-F238E27FC236}">
                  <a16:creationId xmlns:a16="http://schemas.microsoft.com/office/drawing/2014/main" id="{24B16DAF-FC94-C957-0304-9864CC5A0D19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0">
            <a:extLst>
              <a:ext uri="{FF2B5EF4-FFF2-40B4-BE49-F238E27FC236}">
                <a16:creationId xmlns:a16="http://schemas.microsoft.com/office/drawing/2014/main" id="{4BB81F0F-8E6A-F3D8-87B4-E9AE23C49C89}"/>
              </a:ext>
            </a:extLst>
          </p:cNvPr>
          <p:cNvSpPr txBox="1"/>
          <p:nvPr/>
        </p:nvSpPr>
        <p:spPr>
          <a:xfrm>
            <a:off x="12268200" y="3759850"/>
            <a:ext cx="4865409" cy="23641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200" dirty="0">
                <a:solidFill>
                  <a:srgbClr val="000000"/>
                </a:solidFill>
                <a:latin typeface="Noto Sans T Chinese"/>
              </a:rPr>
              <a:t>      </a:t>
            </a:r>
            <a:r>
              <a:rPr lang="en-US" sz="4200" dirty="0" err="1">
                <a:solidFill>
                  <a:srgbClr val="000000"/>
                </a:solidFill>
                <a:latin typeface="Noto Sans T Chinese"/>
              </a:rPr>
              <a:t>第一名</a:t>
            </a:r>
            <a:r>
              <a:rPr lang="en-US" sz="4200" dirty="0">
                <a:solidFill>
                  <a:srgbClr val="000000"/>
                </a:solidFill>
                <a:latin typeface="Noto Sans T Chinese"/>
              </a:rPr>
              <a:t>：</a:t>
            </a:r>
          </a:p>
          <a:p>
            <a:pPr algn="ctr">
              <a:lnSpc>
                <a:spcPts val="6300"/>
              </a:lnSpc>
              <a:spcBef>
                <a:spcPct val="0"/>
              </a:spcBef>
            </a:pPr>
            <a:r>
              <a:rPr lang="en-US" sz="4200" dirty="0" err="1">
                <a:solidFill>
                  <a:srgbClr val="000000"/>
                </a:solidFill>
                <a:ea typeface="Noto Sans T Chinese Bold"/>
              </a:rPr>
              <a:t>專業</a:t>
            </a:r>
            <a:r>
              <a:rPr lang="en-US" sz="4200" dirty="0">
                <a:solidFill>
                  <a:srgbClr val="000000"/>
                </a:solidFill>
                <a:ea typeface="Noto Sans T Chinese Bold"/>
              </a:rPr>
              <a:t> 、</a:t>
            </a:r>
            <a:r>
              <a:rPr lang="en-US" sz="4200" dirty="0" err="1">
                <a:solidFill>
                  <a:srgbClr val="000000"/>
                </a:solidFill>
                <a:ea typeface="Noto Sans T Chinese Bold"/>
              </a:rPr>
              <a:t>科學及技術服務</a:t>
            </a:r>
            <a:r>
              <a:rPr lang="en-US" sz="4200" dirty="0">
                <a:solidFill>
                  <a:srgbClr val="000000"/>
                </a:solidFill>
                <a:ea typeface="Noto Sans T Chinese Bold"/>
              </a:rPr>
              <a:t>: 394人 </a:t>
            </a:r>
          </a:p>
        </p:txBody>
      </p:sp>
      <p:pic>
        <p:nvPicPr>
          <p:cNvPr id="15" name="Picture 8">
            <a:extLst>
              <a:ext uri="{FF2B5EF4-FFF2-40B4-BE49-F238E27FC236}">
                <a16:creationId xmlns:a16="http://schemas.microsoft.com/office/drawing/2014/main" id="{2A3E3945-1095-74E7-B64C-B0D50E8DEE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990129" y="3759850"/>
            <a:ext cx="796160" cy="7961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4254761">
            <a:off x="9776701" y="3820758"/>
            <a:ext cx="9609403" cy="9594028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CB8E7E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4733" y="1376534"/>
            <a:ext cx="16398534" cy="8745885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2032546" y="361169"/>
            <a:ext cx="14350454" cy="1015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5600" dirty="0" err="1">
                <a:solidFill>
                  <a:srgbClr val="A44F30"/>
                </a:solidFill>
                <a:ea typeface="Noto Sans T Chinese Bold"/>
              </a:rPr>
              <a:t>地球科學學院</a:t>
            </a:r>
            <a:r>
              <a:rPr lang="en-US" sz="5600" dirty="0" err="1">
                <a:solidFill>
                  <a:srgbClr val="000000"/>
                </a:solidFill>
                <a:ea typeface="Noto Sans T Chinese"/>
              </a:rPr>
              <a:t>畢業後一年各產業類別就業人數</a:t>
            </a:r>
            <a:endParaRPr lang="en-US" sz="5600" dirty="0">
              <a:solidFill>
                <a:srgbClr val="000000"/>
              </a:solidFill>
              <a:ea typeface="Noto Sans T Chinese"/>
            </a:endParaRPr>
          </a:p>
        </p:txBody>
      </p:sp>
      <p:grpSp>
        <p:nvGrpSpPr>
          <p:cNvPr id="11" name="Group 5">
            <a:extLst>
              <a:ext uri="{FF2B5EF4-FFF2-40B4-BE49-F238E27FC236}">
                <a16:creationId xmlns:a16="http://schemas.microsoft.com/office/drawing/2014/main" id="{2EFFDBE1-DCB1-F3D1-A0DB-39C08A838ABD}"/>
              </a:ext>
            </a:extLst>
          </p:cNvPr>
          <p:cNvGrpSpPr/>
          <p:nvPr/>
        </p:nvGrpSpPr>
        <p:grpSpPr>
          <a:xfrm>
            <a:off x="11758176" y="3595931"/>
            <a:ext cx="5646453" cy="2768456"/>
            <a:chOff x="0" y="0"/>
            <a:chExt cx="1487132" cy="72914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ABF44D1-1438-4A5B-9BE6-0311B9E29A05}"/>
                </a:ext>
              </a:extLst>
            </p:cNvPr>
            <p:cNvSpPr/>
            <p:nvPr/>
          </p:nvSpPr>
          <p:spPr>
            <a:xfrm>
              <a:off x="0" y="0"/>
              <a:ext cx="1487132" cy="729141"/>
            </a:xfrm>
            <a:custGeom>
              <a:avLst/>
              <a:gdLst/>
              <a:ahLst/>
              <a:cxnLst/>
              <a:rect l="l" t="t" r="r" b="b"/>
              <a:pathLst>
                <a:path w="1487132" h="729141">
                  <a:moveTo>
                    <a:pt x="69927" y="0"/>
                  </a:moveTo>
                  <a:lnTo>
                    <a:pt x="1417205" y="0"/>
                  </a:lnTo>
                  <a:cubicBezTo>
                    <a:pt x="1455824" y="0"/>
                    <a:pt x="1487132" y="31307"/>
                    <a:pt x="1487132" y="69927"/>
                  </a:cubicBezTo>
                  <a:lnTo>
                    <a:pt x="1487132" y="659214"/>
                  </a:lnTo>
                  <a:cubicBezTo>
                    <a:pt x="1487132" y="697833"/>
                    <a:pt x="1455824" y="729141"/>
                    <a:pt x="1417205" y="729141"/>
                  </a:cubicBezTo>
                  <a:lnTo>
                    <a:pt x="69927" y="729141"/>
                  </a:lnTo>
                  <a:cubicBezTo>
                    <a:pt x="31307" y="729141"/>
                    <a:pt x="0" y="697833"/>
                    <a:pt x="0" y="659214"/>
                  </a:cubicBezTo>
                  <a:lnTo>
                    <a:pt x="0" y="69927"/>
                  </a:lnTo>
                  <a:cubicBezTo>
                    <a:pt x="0" y="31307"/>
                    <a:pt x="31307" y="0"/>
                    <a:pt x="6992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>
              <a:solidFill>
                <a:srgbClr val="96695E"/>
              </a:solidFill>
            </a:ln>
          </p:spPr>
        </p:sp>
        <p:sp>
          <p:nvSpPr>
            <p:cNvPr id="13" name="TextBox 7">
              <a:extLst>
                <a:ext uri="{FF2B5EF4-FFF2-40B4-BE49-F238E27FC236}">
                  <a16:creationId xmlns:a16="http://schemas.microsoft.com/office/drawing/2014/main" id="{E66D7D22-0E5C-BEA7-891F-5352B24CC9B0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0">
            <a:extLst>
              <a:ext uri="{FF2B5EF4-FFF2-40B4-BE49-F238E27FC236}">
                <a16:creationId xmlns:a16="http://schemas.microsoft.com/office/drawing/2014/main" id="{62D51705-6002-E5FC-FE22-5BD60AA5A495}"/>
              </a:ext>
            </a:extLst>
          </p:cNvPr>
          <p:cNvSpPr txBox="1"/>
          <p:nvPr/>
        </p:nvSpPr>
        <p:spPr>
          <a:xfrm>
            <a:off x="12268200" y="3759850"/>
            <a:ext cx="4865409" cy="23641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200" dirty="0">
                <a:solidFill>
                  <a:srgbClr val="000000"/>
                </a:solidFill>
                <a:latin typeface="Noto Sans T Chinese"/>
              </a:rPr>
              <a:t>      </a:t>
            </a:r>
            <a:r>
              <a:rPr lang="en-US" sz="4200" dirty="0" err="1">
                <a:solidFill>
                  <a:srgbClr val="000000"/>
                </a:solidFill>
                <a:latin typeface="Noto Sans T Chinese"/>
              </a:rPr>
              <a:t>第一名</a:t>
            </a:r>
            <a:r>
              <a:rPr lang="en-US" sz="4200" dirty="0">
                <a:solidFill>
                  <a:srgbClr val="000000"/>
                </a:solidFill>
                <a:latin typeface="Noto Sans T Chinese"/>
              </a:rPr>
              <a:t>：</a:t>
            </a:r>
          </a:p>
          <a:p>
            <a:pPr algn="ctr">
              <a:lnSpc>
                <a:spcPts val="6300"/>
              </a:lnSpc>
              <a:spcBef>
                <a:spcPct val="0"/>
              </a:spcBef>
            </a:pPr>
            <a:r>
              <a:rPr lang="en-US" sz="4200" dirty="0" err="1">
                <a:solidFill>
                  <a:srgbClr val="000000"/>
                </a:solidFill>
                <a:ea typeface="Noto Sans T Chinese Bold"/>
              </a:rPr>
              <a:t>專業</a:t>
            </a:r>
            <a:r>
              <a:rPr lang="en-US" sz="4200" dirty="0">
                <a:solidFill>
                  <a:srgbClr val="000000"/>
                </a:solidFill>
                <a:ea typeface="Noto Sans T Chinese Bold"/>
              </a:rPr>
              <a:t> 、</a:t>
            </a:r>
            <a:r>
              <a:rPr lang="en-US" sz="4200" dirty="0" err="1">
                <a:solidFill>
                  <a:srgbClr val="000000"/>
                </a:solidFill>
                <a:ea typeface="Noto Sans T Chinese Bold"/>
              </a:rPr>
              <a:t>科學及技術服務</a:t>
            </a:r>
            <a:r>
              <a:rPr lang="en-US" sz="4200" dirty="0">
                <a:solidFill>
                  <a:srgbClr val="000000"/>
                </a:solidFill>
                <a:ea typeface="Noto Sans T Chinese Bold"/>
              </a:rPr>
              <a:t>: 263人 </a:t>
            </a:r>
          </a:p>
        </p:txBody>
      </p:sp>
      <p:pic>
        <p:nvPicPr>
          <p:cNvPr id="15" name="Picture 8">
            <a:extLst>
              <a:ext uri="{FF2B5EF4-FFF2-40B4-BE49-F238E27FC236}">
                <a16:creationId xmlns:a16="http://schemas.microsoft.com/office/drawing/2014/main" id="{202618F9-06E4-1B6C-2859-DD8428DB65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990129" y="3759850"/>
            <a:ext cx="796160" cy="7961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4254761">
            <a:off x="9776701" y="3820758"/>
            <a:ext cx="9609403" cy="9594028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CB8E7E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9902" y="1376534"/>
            <a:ext cx="16388197" cy="8740372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2032546" y="361169"/>
            <a:ext cx="14350454" cy="1015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5600" dirty="0" err="1">
                <a:solidFill>
                  <a:srgbClr val="A44F30"/>
                </a:solidFill>
                <a:ea typeface="Noto Sans T Chinese Bold"/>
              </a:rPr>
              <a:t>生醫理工學院</a:t>
            </a:r>
            <a:r>
              <a:rPr lang="en-US" sz="5600" dirty="0" err="1">
                <a:solidFill>
                  <a:srgbClr val="000000"/>
                </a:solidFill>
                <a:ea typeface="Noto Sans T Chinese"/>
              </a:rPr>
              <a:t>畢業後一年各產業類別就業人數</a:t>
            </a:r>
            <a:endParaRPr lang="en-US" sz="5600" dirty="0">
              <a:solidFill>
                <a:srgbClr val="000000"/>
              </a:solidFill>
              <a:ea typeface="Noto Sans T Chinese"/>
            </a:endParaRPr>
          </a:p>
        </p:txBody>
      </p:sp>
      <p:grpSp>
        <p:nvGrpSpPr>
          <p:cNvPr id="11" name="Group 5">
            <a:extLst>
              <a:ext uri="{FF2B5EF4-FFF2-40B4-BE49-F238E27FC236}">
                <a16:creationId xmlns:a16="http://schemas.microsoft.com/office/drawing/2014/main" id="{1E64D010-BF75-4AA8-4332-7A0FC7B77418}"/>
              </a:ext>
            </a:extLst>
          </p:cNvPr>
          <p:cNvGrpSpPr/>
          <p:nvPr/>
        </p:nvGrpSpPr>
        <p:grpSpPr>
          <a:xfrm>
            <a:off x="11758176" y="3595931"/>
            <a:ext cx="5646453" cy="2768456"/>
            <a:chOff x="0" y="0"/>
            <a:chExt cx="1487132" cy="72914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0EE2ECE-44EA-ED24-836C-F0C8F30BD850}"/>
                </a:ext>
              </a:extLst>
            </p:cNvPr>
            <p:cNvSpPr/>
            <p:nvPr/>
          </p:nvSpPr>
          <p:spPr>
            <a:xfrm>
              <a:off x="0" y="0"/>
              <a:ext cx="1487132" cy="729141"/>
            </a:xfrm>
            <a:custGeom>
              <a:avLst/>
              <a:gdLst/>
              <a:ahLst/>
              <a:cxnLst/>
              <a:rect l="l" t="t" r="r" b="b"/>
              <a:pathLst>
                <a:path w="1487132" h="729141">
                  <a:moveTo>
                    <a:pt x="69927" y="0"/>
                  </a:moveTo>
                  <a:lnTo>
                    <a:pt x="1417205" y="0"/>
                  </a:lnTo>
                  <a:cubicBezTo>
                    <a:pt x="1455824" y="0"/>
                    <a:pt x="1487132" y="31307"/>
                    <a:pt x="1487132" y="69927"/>
                  </a:cubicBezTo>
                  <a:lnTo>
                    <a:pt x="1487132" y="659214"/>
                  </a:lnTo>
                  <a:cubicBezTo>
                    <a:pt x="1487132" y="697833"/>
                    <a:pt x="1455824" y="729141"/>
                    <a:pt x="1417205" y="729141"/>
                  </a:cubicBezTo>
                  <a:lnTo>
                    <a:pt x="69927" y="729141"/>
                  </a:lnTo>
                  <a:cubicBezTo>
                    <a:pt x="31307" y="729141"/>
                    <a:pt x="0" y="697833"/>
                    <a:pt x="0" y="659214"/>
                  </a:cubicBezTo>
                  <a:lnTo>
                    <a:pt x="0" y="69927"/>
                  </a:lnTo>
                  <a:cubicBezTo>
                    <a:pt x="0" y="31307"/>
                    <a:pt x="31307" y="0"/>
                    <a:pt x="6992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>
              <a:solidFill>
                <a:srgbClr val="96695E"/>
              </a:solidFill>
            </a:ln>
          </p:spPr>
        </p:sp>
        <p:sp>
          <p:nvSpPr>
            <p:cNvPr id="13" name="TextBox 7">
              <a:extLst>
                <a:ext uri="{FF2B5EF4-FFF2-40B4-BE49-F238E27FC236}">
                  <a16:creationId xmlns:a16="http://schemas.microsoft.com/office/drawing/2014/main" id="{3EEA058E-4E62-338F-91A6-6108AE6B0140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0">
            <a:extLst>
              <a:ext uri="{FF2B5EF4-FFF2-40B4-BE49-F238E27FC236}">
                <a16:creationId xmlns:a16="http://schemas.microsoft.com/office/drawing/2014/main" id="{88889B87-705B-848B-EA55-FCAE86441F06}"/>
              </a:ext>
            </a:extLst>
          </p:cNvPr>
          <p:cNvSpPr txBox="1"/>
          <p:nvPr/>
        </p:nvSpPr>
        <p:spPr>
          <a:xfrm>
            <a:off x="12268200" y="3759850"/>
            <a:ext cx="4865409" cy="23641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200" dirty="0">
                <a:solidFill>
                  <a:srgbClr val="000000"/>
                </a:solidFill>
                <a:latin typeface="Noto Sans T Chinese"/>
              </a:rPr>
              <a:t>      </a:t>
            </a:r>
            <a:r>
              <a:rPr lang="en-US" sz="4200" dirty="0" err="1">
                <a:solidFill>
                  <a:srgbClr val="000000"/>
                </a:solidFill>
                <a:latin typeface="Noto Sans T Chinese"/>
              </a:rPr>
              <a:t>第一名</a:t>
            </a:r>
            <a:r>
              <a:rPr lang="en-US" sz="4200" dirty="0">
                <a:solidFill>
                  <a:srgbClr val="000000"/>
                </a:solidFill>
                <a:latin typeface="Noto Sans T Chinese"/>
              </a:rPr>
              <a:t>：</a:t>
            </a:r>
          </a:p>
          <a:p>
            <a:pPr algn="ctr">
              <a:lnSpc>
                <a:spcPts val="6300"/>
              </a:lnSpc>
              <a:spcBef>
                <a:spcPct val="0"/>
              </a:spcBef>
            </a:pPr>
            <a:r>
              <a:rPr lang="en-US" sz="4200" dirty="0" err="1">
                <a:solidFill>
                  <a:srgbClr val="000000"/>
                </a:solidFill>
                <a:ea typeface="Noto Sans T Chinese Bold"/>
              </a:rPr>
              <a:t>專業</a:t>
            </a:r>
            <a:r>
              <a:rPr lang="en-US" sz="4200" dirty="0">
                <a:solidFill>
                  <a:srgbClr val="000000"/>
                </a:solidFill>
                <a:ea typeface="Noto Sans T Chinese Bold"/>
              </a:rPr>
              <a:t> 、</a:t>
            </a:r>
            <a:r>
              <a:rPr lang="en-US" sz="4200" dirty="0" err="1">
                <a:solidFill>
                  <a:srgbClr val="000000"/>
                </a:solidFill>
                <a:ea typeface="Noto Sans T Chinese Bold"/>
              </a:rPr>
              <a:t>科學及技術服務</a:t>
            </a:r>
            <a:r>
              <a:rPr lang="en-US" sz="4200" dirty="0">
                <a:solidFill>
                  <a:srgbClr val="000000"/>
                </a:solidFill>
                <a:ea typeface="Noto Sans T Chinese Bold"/>
              </a:rPr>
              <a:t>: 69人 </a:t>
            </a:r>
          </a:p>
        </p:txBody>
      </p:sp>
      <p:pic>
        <p:nvPicPr>
          <p:cNvPr id="15" name="Picture 8">
            <a:extLst>
              <a:ext uri="{FF2B5EF4-FFF2-40B4-BE49-F238E27FC236}">
                <a16:creationId xmlns:a16="http://schemas.microsoft.com/office/drawing/2014/main" id="{72524256-5284-4742-A773-EEB0CF4DD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990129" y="3759850"/>
            <a:ext cx="796160" cy="7961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4254761">
            <a:off x="9776701" y="3820758"/>
            <a:ext cx="9609403" cy="9594028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CB8E7E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3579" y="1376534"/>
            <a:ext cx="16400841" cy="8747115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-316839" y="361169"/>
            <a:ext cx="18921679" cy="1015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5600">
                <a:solidFill>
                  <a:srgbClr val="A44F30"/>
                </a:solidFill>
                <a:ea typeface="Noto Sans T Chinese Bold"/>
              </a:rPr>
              <a:t>太空及遙測研究中心</a:t>
            </a:r>
            <a:r>
              <a:rPr lang="en-US" sz="5600">
                <a:solidFill>
                  <a:srgbClr val="000000"/>
                </a:solidFill>
                <a:ea typeface="Noto Sans T Chinese"/>
              </a:rPr>
              <a:t>畢業後一年各產業類別就業人數</a:t>
            </a:r>
          </a:p>
        </p:txBody>
      </p:sp>
      <p:grpSp>
        <p:nvGrpSpPr>
          <p:cNvPr id="11" name="Group 5">
            <a:extLst>
              <a:ext uri="{FF2B5EF4-FFF2-40B4-BE49-F238E27FC236}">
                <a16:creationId xmlns:a16="http://schemas.microsoft.com/office/drawing/2014/main" id="{8CC4DC85-68BA-D061-5EBD-B96457C349FA}"/>
              </a:ext>
            </a:extLst>
          </p:cNvPr>
          <p:cNvGrpSpPr/>
          <p:nvPr/>
        </p:nvGrpSpPr>
        <p:grpSpPr>
          <a:xfrm>
            <a:off x="11758176" y="3595931"/>
            <a:ext cx="5646453" cy="2768456"/>
            <a:chOff x="0" y="0"/>
            <a:chExt cx="1487132" cy="72914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D0E26C0-C933-09AC-A7F1-615CA3E87890}"/>
                </a:ext>
              </a:extLst>
            </p:cNvPr>
            <p:cNvSpPr/>
            <p:nvPr/>
          </p:nvSpPr>
          <p:spPr>
            <a:xfrm>
              <a:off x="0" y="0"/>
              <a:ext cx="1487132" cy="729141"/>
            </a:xfrm>
            <a:custGeom>
              <a:avLst/>
              <a:gdLst/>
              <a:ahLst/>
              <a:cxnLst/>
              <a:rect l="l" t="t" r="r" b="b"/>
              <a:pathLst>
                <a:path w="1487132" h="729141">
                  <a:moveTo>
                    <a:pt x="69927" y="0"/>
                  </a:moveTo>
                  <a:lnTo>
                    <a:pt x="1417205" y="0"/>
                  </a:lnTo>
                  <a:cubicBezTo>
                    <a:pt x="1455824" y="0"/>
                    <a:pt x="1487132" y="31307"/>
                    <a:pt x="1487132" y="69927"/>
                  </a:cubicBezTo>
                  <a:lnTo>
                    <a:pt x="1487132" y="659214"/>
                  </a:lnTo>
                  <a:cubicBezTo>
                    <a:pt x="1487132" y="697833"/>
                    <a:pt x="1455824" y="729141"/>
                    <a:pt x="1417205" y="729141"/>
                  </a:cubicBezTo>
                  <a:lnTo>
                    <a:pt x="69927" y="729141"/>
                  </a:lnTo>
                  <a:cubicBezTo>
                    <a:pt x="31307" y="729141"/>
                    <a:pt x="0" y="697833"/>
                    <a:pt x="0" y="659214"/>
                  </a:cubicBezTo>
                  <a:lnTo>
                    <a:pt x="0" y="69927"/>
                  </a:lnTo>
                  <a:cubicBezTo>
                    <a:pt x="0" y="31307"/>
                    <a:pt x="31307" y="0"/>
                    <a:pt x="6992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>
              <a:solidFill>
                <a:srgbClr val="96695E"/>
              </a:solidFill>
            </a:ln>
          </p:spPr>
        </p:sp>
        <p:sp>
          <p:nvSpPr>
            <p:cNvPr id="13" name="TextBox 7">
              <a:extLst>
                <a:ext uri="{FF2B5EF4-FFF2-40B4-BE49-F238E27FC236}">
                  <a16:creationId xmlns:a16="http://schemas.microsoft.com/office/drawing/2014/main" id="{240A1F06-E501-D411-F6B8-9A00921CFF8D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0">
            <a:extLst>
              <a:ext uri="{FF2B5EF4-FFF2-40B4-BE49-F238E27FC236}">
                <a16:creationId xmlns:a16="http://schemas.microsoft.com/office/drawing/2014/main" id="{6C248BA8-DC04-A09F-7696-44D483455E84}"/>
              </a:ext>
            </a:extLst>
          </p:cNvPr>
          <p:cNvSpPr txBox="1"/>
          <p:nvPr/>
        </p:nvSpPr>
        <p:spPr>
          <a:xfrm>
            <a:off x="12268200" y="3759850"/>
            <a:ext cx="4865409" cy="23641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200" dirty="0">
                <a:solidFill>
                  <a:srgbClr val="000000"/>
                </a:solidFill>
                <a:latin typeface="Noto Sans T Chinese"/>
              </a:rPr>
              <a:t>      </a:t>
            </a:r>
            <a:r>
              <a:rPr lang="en-US" sz="4200" dirty="0" err="1">
                <a:solidFill>
                  <a:srgbClr val="000000"/>
                </a:solidFill>
                <a:latin typeface="Noto Sans T Chinese"/>
              </a:rPr>
              <a:t>第一名</a:t>
            </a:r>
            <a:r>
              <a:rPr lang="en-US" sz="4200" dirty="0">
                <a:solidFill>
                  <a:srgbClr val="000000"/>
                </a:solidFill>
                <a:latin typeface="Noto Sans T Chinese"/>
              </a:rPr>
              <a:t>：</a:t>
            </a:r>
          </a:p>
          <a:p>
            <a:pPr algn="ctr">
              <a:lnSpc>
                <a:spcPts val="6300"/>
              </a:lnSpc>
              <a:spcBef>
                <a:spcPct val="0"/>
              </a:spcBef>
            </a:pPr>
            <a:r>
              <a:rPr lang="en-US" sz="4200" dirty="0" err="1">
                <a:solidFill>
                  <a:srgbClr val="000000"/>
                </a:solidFill>
                <a:ea typeface="Noto Sans T Chinese Bold"/>
              </a:rPr>
              <a:t>專業</a:t>
            </a:r>
            <a:r>
              <a:rPr lang="en-US" sz="4200" dirty="0">
                <a:solidFill>
                  <a:srgbClr val="000000"/>
                </a:solidFill>
                <a:ea typeface="Noto Sans T Chinese Bold"/>
              </a:rPr>
              <a:t> 、</a:t>
            </a:r>
            <a:r>
              <a:rPr lang="en-US" sz="4200" dirty="0" err="1">
                <a:solidFill>
                  <a:srgbClr val="000000"/>
                </a:solidFill>
                <a:ea typeface="Noto Sans T Chinese Bold"/>
              </a:rPr>
              <a:t>科學及技術服務</a:t>
            </a:r>
            <a:r>
              <a:rPr lang="en-US" sz="4200" dirty="0">
                <a:solidFill>
                  <a:srgbClr val="000000"/>
                </a:solidFill>
                <a:ea typeface="Noto Sans T Chinese Bold"/>
              </a:rPr>
              <a:t>: 10人 </a:t>
            </a:r>
          </a:p>
        </p:txBody>
      </p:sp>
      <p:pic>
        <p:nvPicPr>
          <p:cNvPr id="15" name="Picture 8">
            <a:extLst>
              <a:ext uri="{FF2B5EF4-FFF2-40B4-BE49-F238E27FC236}">
                <a16:creationId xmlns:a16="http://schemas.microsoft.com/office/drawing/2014/main" id="{3207B7A3-8D2F-4B66-0110-465D1972B2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990129" y="3759850"/>
            <a:ext cx="796160" cy="7961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4254761">
            <a:off x="9776701" y="3820758"/>
            <a:ext cx="9609403" cy="9594028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CB8E7E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7885" y="1277315"/>
            <a:ext cx="16392229" cy="8742522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099271" y="361169"/>
            <a:ext cx="12208921" cy="1015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5600" dirty="0" err="1">
                <a:solidFill>
                  <a:srgbClr val="A44F30"/>
                </a:solidFill>
                <a:ea typeface="Noto Sans T Chinese Bold"/>
              </a:rPr>
              <a:t>文學院</a:t>
            </a:r>
            <a:r>
              <a:rPr lang="en-US" sz="5600" dirty="0" err="1">
                <a:solidFill>
                  <a:srgbClr val="000000"/>
                </a:solidFill>
                <a:ea typeface="Noto Sans T Chinese"/>
              </a:rPr>
              <a:t>畢業後一年各產業類別就業人數</a:t>
            </a:r>
            <a:endParaRPr lang="en-US" sz="5600" dirty="0">
              <a:solidFill>
                <a:srgbClr val="000000"/>
              </a:solidFill>
              <a:ea typeface="Noto Sans T Chinese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11369716" y="5849316"/>
            <a:ext cx="5646453" cy="1968356"/>
            <a:chOff x="0" y="0"/>
            <a:chExt cx="7528604" cy="2624474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7528604" cy="2624474"/>
              <a:chOff x="0" y="0"/>
              <a:chExt cx="1487132" cy="518415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487132" cy="518415"/>
              </a:xfrm>
              <a:custGeom>
                <a:avLst/>
                <a:gdLst/>
                <a:ahLst/>
                <a:cxnLst/>
                <a:rect l="l" t="t" r="r" b="b"/>
                <a:pathLst>
                  <a:path w="1487132" h="518415">
                    <a:moveTo>
                      <a:pt x="69927" y="0"/>
                    </a:moveTo>
                    <a:lnTo>
                      <a:pt x="1417205" y="0"/>
                    </a:lnTo>
                    <a:cubicBezTo>
                      <a:pt x="1455824" y="0"/>
                      <a:pt x="1487132" y="31307"/>
                      <a:pt x="1487132" y="69927"/>
                    </a:cubicBezTo>
                    <a:lnTo>
                      <a:pt x="1487132" y="448488"/>
                    </a:lnTo>
                    <a:cubicBezTo>
                      <a:pt x="1487132" y="487107"/>
                      <a:pt x="1455824" y="518415"/>
                      <a:pt x="1417205" y="518415"/>
                    </a:cubicBezTo>
                    <a:lnTo>
                      <a:pt x="69927" y="518415"/>
                    </a:lnTo>
                    <a:cubicBezTo>
                      <a:pt x="31307" y="518415"/>
                      <a:pt x="0" y="487107"/>
                      <a:pt x="0" y="448488"/>
                    </a:cubicBezTo>
                    <a:lnTo>
                      <a:pt x="0" y="69927"/>
                    </a:lnTo>
                    <a:cubicBezTo>
                      <a:pt x="0" y="31307"/>
                      <a:pt x="31307" y="0"/>
                      <a:pt x="6992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47625">
                <a:solidFill>
                  <a:srgbClr val="96695E"/>
                </a:solidFill>
              </a:ln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1282744" y="290204"/>
              <a:ext cx="5445817" cy="20440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300"/>
                </a:lnSpc>
              </a:pPr>
              <a:r>
                <a:rPr lang="en-US" sz="4200" dirty="0">
                  <a:solidFill>
                    <a:srgbClr val="000000"/>
                  </a:solidFill>
                  <a:latin typeface="Noto Sans T Chinese"/>
                </a:rPr>
                <a:t>      </a:t>
              </a:r>
              <a:r>
                <a:rPr lang="en-US" sz="4200" dirty="0" err="1">
                  <a:solidFill>
                    <a:srgbClr val="000000"/>
                  </a:solidFill>
                  <a:latin typeface="Noto Sans T Chinese"/>
                </a:rPr>
                <a:t>第一名</a:t>
              </a:r>
              <a:r>
                <a:rPr lang="en-US" sz="4200" dirty="0">
                  <a:solidFill>
                    <a:srgbClr val="000000"/>
                  </a:solidFill>
                  <a:latin typeface="Noto Sans T Chinese"/>
                </a:rPr>
                <a:t>：</a:t>
              </a:r>
            </a:p>
            <a:p>
              <a:pPr algn="ctr">
                <a:lnSpc>
                  <a:spcPts val="6300"/>
                </a:lnSpc>
                <a:spcBef>
                  <a:spcPct val="0"/>
                </a:spcBef>
              </a:pPr>
              <a:r>
                <a:rPr lang="en-US" sz="4200" dirty="0" err="1">
                  <a:solidFill>
                    <a:srgbClr val="000000"/>
                  </a:solidFill>
                  <a:ea typeface="Noto Sans T Chinese Bold"/>
                </a:rPr>
                <a:t>教育業</a:t>
              </a:r>
              <a:r>
                <a:rPr lang="en-US" sz="4200" dirty="0">
                  <a:solidFill>
                    <a:srgbClr val="000000"/>
                  </a:solidFill>
                  <a:ea typeface="Noto Sans T Chinese Bold"/>
                </a:rPr>
                <a:t>: 242人 </a:t>
              </a:r>
            </a:p>
          </p:txBody>
        </p:sp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42604" y="218559"/>
              <a:ext cx="1061546" cy="1061546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4254761">
            <a:off x="9776701" y="3820758"/>
            <a:ext cx="9609403" cy="9594028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CB8E7E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43853" y="1181400"/>
            <a:ext cx="16400294" cy="8746824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2743720" y="361169"/>
            <a:ext cx="12953479" cy="1015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5600" dirty="0" err="1">
                <a:solidFill>
                  <a:srgbClr val="A44F30"/>
                </a:solidFill>
                <a:ea typeface="Noto Sans T Chinese Bold"/>
              </a:rPr>
              <a:t>客家學院</a:t>
            </a:r>
            <a:r>
              <a:rPr lang="en-US" sz="5600" dirty="0" err="1">
                <a:solidFill>
                  <a:srgbClr val="000000"/>
                </a:solidFill>
                <a:ea typeface="Noto Sans T Chinese"/>
              </a:rPr>
              <a:t>畢業後一年各產業類別就業人數</a:t>
            </a:r>
            <a:endParaRPr lang="en-US" sz="5600" dirty="0">
              <a:solidFill>
                <a:srgbClr val="000000"/>
              </a:solidFill>
              <a:ea typeface="Noto Sans T Chinese"/>
            </a:endParaRPr>
          </a:p>
        </p:txBody>
      </p:sp>
      <p:grpSp>
        <p:nvGrpSpPr>
          <p:cNvPr id="12" name="Group 6">
            <a:extLst>
              <a:ext uri="{FF2B5EF4-FFF2-40B4-BE49-F238E27FC236}">
                <a16:creationId xmlns:a16="http://schemas.microsoft.com/office/drawing/2014/main" id="{6E6714E7-C02D-E9BF-5478-9B577AEF3D51}"/>
              </a:ext>
            </a:extLst>
          </p:cNvPr>
          <p:cNvGrpSpPr/>
          <p:nvPr/>
        </p:nvGrpSpPr>
        <p:grpSpPr>
          <a:xfrm>
            <a:off x="11369716" y="5849316"/>
            <a:ext cx="5646453" cy="1968356"/>
            <a:chOff x="0" y="0"/>
            <a:chExt cx="7528604" cy="2624474"/>
          </a:xfrm>
        </p:grpSpPr>
        <p:grpSp>
          <p:nvGrpSpPr>
            <p:cNvPr id="13" name="Group 7">
              <a:extLst>
                <a:ext uri="{FF2B5EF4-FFF2-40B4-BE49-F238E27FC236}">
                  <a16:creationId xmlns:a16="http://schemas.microsoft.com/office/drawing/2014/main" id="{80AD218E-2CCF-F937-0EEF-E9229C472B2A}"/>
                </a:ext>
              </a:extLst>
            </p:cNvPr>
            <p:cNvGrpSpPr/>
            <p:nvPr/>
          </p:nvGrpSpPr>
          <p:grpSpPr>
            <a:xfrm>
              <a:off x="0" y="0"/>
              <a:ext cx="7528604" cy="2624474"/>
              <a:chOff x="0" y="0"/>
              <a:chExt cx="1487132" cy="518415"/>
            </a:xfrm>
          </p:grpSpPr>
          <p:sp>
            <p:nvSpPr>
              <p:cNvPr id="16" name="Freeform 8">
                <a:extLst>
                  <a:ext uri="{FF2B5EF4-FFF2-40B4-BE49-F238E27FC236}">
                    <a16:creationId xmlns:a16="http://schemas.microsoft.com/office/drawing/2014/main" id="{678FD43D-27C3-36EF-09BC-22553264200E}"/>
                  </a:ext>
                </a:extLst>
              </p:cNvPr>
              <p:cNvSpPr/>
              <p:nvPr/>
            </p:nvSpPr>
            <p:spPr>
              <a:xfrm>
                <a:off x="0" y="0"/>
                <a:ext cx="1487132" cy="518415"/>
              </a:xfrm>
              <a:custGeom>
                <a:avLst/>
                <a:gdLst/>
                <a:ahLst/>
                <a:cxnLst/>
                <a:rect l="l" t="t" r="r" b="b"/>
                <a:pathLst>
                  <a:path w="1487132" h="518415">
                    <a:moveTo>
                      <a:pt x="69927" y="0"/>
                    </a:moveTo>
                    <a:lnTo>
                      <a:pt x="1417205" y="0"/>
                    </a:lnTo>
                    <a:cubicBezTo>
                      <a:pt x="1455824" y="0"/>
                      <a:pt x="1487132" y="31307"/>
                      <a:pt x="1487132" y="69927"/>
                    </a:cubicBezTo>
                    <a:lnTo>
                      <a:pt x="1487132" y="448488"/>
                    </a:lnTo>
                    <a:cubicBezTo>
                      <a:pt x="1487132" y="487107"/>
                      <a:pt x="1455824" y="518415"/>
                      <a:pt x="1417205" y="518415"/>
                    </a:cubicBezTo>
                    <a:lnTo>
                      <a:pt x="69927" y="518415"/>
                    </a:lnTo>
                    <a:cubicBezTo>
                      <a:pt x="31307" y="518415"/>
                      <a:pt x="0" y="487107"/>
                      <a:pt x="0" y="448488"/>
                    </a:cubicBezTo>
                    <a:lnTo>
                      <a:pt x="0" y="69927"/>
                    </a:lnTo>
                    <a:cubicBezTo>
                      <a:pt x="0" y="31307"/>
                      <a:pt x="31307" y="0"/>
                      <a:pt x="6992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47625">
                <a:solidFill>
                  <a:srgbClr val="96695E"/>
                </a:solidFill>
              </a:ln>
            </p:spPr>
          </p:sp>
          <p:sp>
            <p:nvSpPr>
              <p:cNvPr id="17" name="TextBox 9">
                <a:extLst>
                  <a:ext uri="{FF2B5EF4-FFF2-40B4-BE49-F238E27FC236}">
                    <a16:creationId xmlns:a16="http://schemas.microsoft.com/office/drawing/2014/main" id="{488BBAF5-4C97-DF89-0EAC-222CF7E8CE8C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4" name="TextBox 11">
              <a:extLst>
                <a:ext uri="{FF2B5EF4-FFF2-40B4-BE49-F238E27FC236}">
                  <a16:creationId xmlns:a16="http://schemas.microsoft.com/office/drawing/2014/main" id="{0557BC24-8E1D-2731-A5F5-6B6D1D3658D7}"/>
                </a:ext>
              </a:extLst>
            </p:cNvPr>
            <p:cNvSpPr txBox="1"/>
            <p:nvPr/>
          </p:nvSpPr>
          <p:spPr>
            <a:xfrm>
              <a:off x="1282744" y="290204"/>
              <a:ext cx="5445817" cy="20707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300"/>
                </a:lnSpc>
              </a:pPr>
              <a:r>
                <a:rPr lang="en-US" sz="4200" dirty="0">
                  <a:solidFill>
                    <a:srgbClr val="000000"/>
                  </a:solidFill>
                  <a:latin typeface="Noto Sans T Chinese"/>
                </a:rPr>
                <a:t>      </a:t>
              </a:r>
              <a:r>
                <a:rPr lang="en-US" sz="4200" dirty="0" err="1">
                  <a:solidFill>
                    <a:srgbClr val="000000"/>
                  </a:solidFill>
                  <a:latin typeface="Noto Sans T Chinese"/>
                </a:rPr>
                <a:t>第一名</a:t>
              </a:r>
              <a:r>
                <a:rPr lang="en-US" sz="4200" dirty="0">
                  <a:solidFill>
                    <a:srgbClr val="000000"/>
                  </a:solidFill>
                  <a:latin typeface="Noto Sans T Chinese"/>
                </a:rPr>
                <a:t>：</a:t>
              </a:r>
            </a:p>
            <a:p>
              <a:pPr algn="ctr">
                <a:lnSpc>
                  <a:spcPts val="6300"/>
                </a:lnSpc>
                <a:spcBef>
                  <a:spcPct val="0"/>
                </a:spcBef>
              </a:pPr>
              <a:r>
                <a:rPr lang="en-US" sz="4200" dirty="0" err="1">
                  <a:solidFill>
                    <a:srgbClr val="000000"/>
                  </a:solidFill>
                  <a:ea typeface="Noto Sans T Chinese Bold"/>
                </a:rPr>
                <a:t>教育業</a:t>
              </a:r>
              <a:r>
                <a:rPr lang="en-US" sz="4200" dirty="0">
                  <a:solidFill>
                    <a:srgbClr val="000000"/>
                  </a:solidFill>
                  <a:ea typeface="Noto Sans T Chinese Bold"/>
                </a:rPr>
                <a:t>: 66人 </a:t>
              </a:r>
            </a:p>
          </p:txBody>
        </p:sp>
        <p:pic>
          <p:nvPicPr>
            <p:cNvPr id="15" name="Picture 10">
              <a:extLst>
                <a:ext uri="{FF2B5EF4-FFF2-40B4-BE49-F238E27FC236}">
                  <a16:creationId xmlns:a16="http://schemas.microsoft.com/office/drawing/2014/main" id="{A0064625-358F-A437-6C0F-C9C87AACB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42604" y="218559"/>
              <a:ext cx="1061546" cy="1061546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6693188">
            <a:off x="10509406" y="-10810403"/>
            <a:ext cx="7392991" cy="18767283"/>
            <a:chOff x="0" y="0"/>
            <a:chExt cx="2354580" cy="59771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3310" cy="5977157"/>
            </a:xfrm>
            <a:custGeom>
              <a:avLst/>
              <a:gdLst/>
              <a:ahLst/>
              <a:cxnLst/>
              <a:rect l="l" t="t" r="r" b="b"/>
              <a:pathLst>
                <a:path w="2353310" h="5977157">
                  <a:moveTo>
                    <a:pt x="784860" y="5909847"/>
                  </a:moveTo>
                  <a:cubicBezTo>
                    <a:pt x="905510" y="5950487"/>
                    <a:pt x="1042670" y="5977157"/>
                    <a:pt x="1177290" y="5977157"/>
                  </a:cubicBezTo>
                  <a:cubicBezTo>
                    <a:pt x="1311910" y="5977157"/>
                    <a:pt x="1441450" y="5954297"/>
                    <a:pt x="1560830" y="5913657"/>
                  </a:cubicBezTo>
                  <a:cubicBezTo>
                    <a:pt x="1563370" y="5912387"/>
                    <a:pt x="1565910" y="5912387"/>
                    <a:pt x="1568450" y="5911117"/>
                  </a:cubicBezTo>
                  <a:cubicBezTo>
                    <a:pt x="2016760" y="5748557"/>
                    <a:pt x="2346960" y="5319297"/>
                    <a:pt x="2353310" y="480808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804422"/>
                  </a:lnTo>
                  <a:cubicBezTo>
                    <a:pt x="6350" y="5321837"/>
                    <a:pt x="331470" y="5751097"/>
                    <a:pt x="784860" y="5909847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4" name="Group 4"/>
          <p:cNvGrpSpPr/>
          <p:nvPr/>
        </p:nvGrpSpPr>
        <p:grpSpPr>
          <a:xfrm rot="1080653">
            <a:off x="15938772" y="670890"/>
            <a:ext cx="6826178" cy="15690294"/>
            <a:chOff x="0" y="0"/>
            <a:chExt cx="2354580" cy="541211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53310" cy="5412114"/>
            </a:xfrm>
            <a:custGeom>
              <a:avLst/>
              <a:gdLst/>
              <a:ahLst/>
              <a:cxnLst/>
              <a:rect l="l" t="t" r="r" b="b"/>
              <a:pathLst>
                <a:path w="2353310" h="5412114">
                  <a:moveTo>
                    <a:pt x="784860" y="5344804"/>
                  </a:moveTo>
                  <a:cubicBezTo>
                    <a:pt x="905510" y="5385444"/>
                    <a:pt x="1042670" y="5412114"/>
                    <a:pt x="1177290" y="5412114"/>
                  </a:cubicBezTo>
                  <a:cubicBezTo>
                    <a:pt x="1311910" y="5412114"/>
                    <a:pt x="1441450" y="5389254"/>
                    <a:pt x="1560830" y="5348614"/>
                  </a:cubicBezTo>
                  <a:cubicBezTo>
                    <a:pt x="1563370" y="5347344"/>
                    <a:pt x="1565910" y="5347344"/>
                    <a:pt x="1568450" y="5346074"/>
                  </a:cubicBezTo>
                  <a:cubicBezTo>
                    <a:pt x="2016760" y="5183514"/>
                    <a:pt x="2346960" y="4754254"/>
                    <a:pt x="2353310" y="4244779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241552"/>
                  </a:lnTo>
                  <a:cubicBezTo>
                    <a:pt x="6350" y="4756794"/>
                    <a:pt x="331470" y="5186054"/>
                    <a:pt x="784860" y="5344804"/>
                  </a:cubicBezTo>
                  <a:close/>
                </a:path>
              </a:pathLst>
            </a:custGeom>
            <a:solidFill>
              <a:srgbClr val="96695E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2627558" y="4486275"/>
            <a:ext cx="13032884" cy="1323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0559"/>
              </a:lnSpc>
              <a:spcBef>
                <a:spcPct val="0"/>
              </a:spcBef>
            </a:pPr>
            <a:r>
              <a:rPr lang="en-US" sz="8799">
                <a:solidFill>
                  <a:srgbClr val="000000"/>
                </a:solidFill>
                <a:ea typeface="Noto Sans T Chinese"/>
              </a:rPr>
              <a:t>議題簡述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6693188">
            <a:off x="13026649" y="-10728948"/>
            <a:ext cx="7392991" cy="18767283"/>
            <a:chOff x="0" y="0"/>
            <a:chExt cx="2354580" cy="59771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3310" cy="5977157"/>
            </a:xfrm>
            <a:custGeom>
              <a:avLst/>
              <a:gdLst/>
              <a:ahLst/>
              <a:cxnLst/>
              <a:rect l="l" t="t" r="r" b="b"/>
              <a:pathLst>
                <a:path w="2353310" h="5977157">
                  <a:moveTo>
                    <a:pt x="784860" y="5909847"/>
                  </a:moveTo>
                  <a:cubicBezTo>
                    <a:pt x="905510" y="5950487"/>
                    <a:pt x="1042670" y="5977157"/>
                    <a:pt x="1177290" y="5977157"/>
                  </a:cubicBezTo>
                  <a:cubicBezTo>
                    <a:pt x="1311910" y="5977157"/>
                    <a:pt x="1441450" y="5954297"/>
                    <a:pt x="1560830" y="5913657"/>
                  </a:cubicBezTo>
                  <a:cubicBezTo>
                    <a:pt x="1563370" y="5912387"/>
                    <a:pt x="1565910" y="5912387"/>
                    <a:pt x="1568450" y="5911117"/>
                  </a:cubicBezTo>
                  <a:cubicBezTo>
                    <a:pt x="2016760" y="5748557"/>
                    <a:pt x="2346960" y="5319297"/>
                    <a:pt x="2353310" y="480808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804422"/>
                  </a:lnTo>
                  <a:cubicBezTo>
                    <a:pt x="6350" y="5321837"/>
                    <a:pt x="331470" y="5751097"/>
                    <a:pt x="784860" y="5909847"/>
                  </a:cubicBezTo>
                  <a:close/>
                </a:path>
              </a:pathLst>
            </a:custGeom>
            <a:solidFill>
              <a:srgbClr val="CB8E7E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5716187" y="366525"/>
            <a:ext cx="1845901" cy="1015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5600" dirty="0" err="1">
                <a:solidFill>
                  <a:srgbClr val="000000"/>
                </a:solidFill>
                <a:ea typeface="Noto Sans T Chinese"/>
              </a:rPr>
              <a:t>總結</a:t>
            </a:r>
            <a:endParaRPr lang="en-US" sz="5600" dirty="0">
              <a:solidFill>
                <a:srgbClr val="000000"/>
              </a:solidFill>
              <a:ea typeface="Noto Sans T Chinese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33400" y="1594098"/>
            <a:ext cx="14527738" cy="7098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>
              <a:lnSpc>
                <a:spcPct val="150000"/>
              </a:lnSpc>
              <a:buFont typeface="Arial"/>
              <a:buChar char="•"/>
            </a:pPr>
            <a:r>
              <a:rPr lang="en-US" sz="4800" dirty="0" err="1">
                <a:solidFill>
                  <a:srgbClr val="000000"/>
                </a:solidFill>
                <a:ea typeface="Noto Sans T Chinese Bold"/>
              </a:rPr>
              <a:t>專業</a:t>
            </a:r>
            <a:r>
              <a:rPr lang="en-US" sz="4800" dirty="0">
                <a:solidFill>
                  <a:srgbClr val="000000"/>
                </a:solidFill>
                <a:ea typeface="Noto Sans T Chinese Bold"/>
              </a:rPr>
              <a:t> 、</a:t>
            </a:r>
            <a:r>
              <a:rPr lang="en-US" sz="4800" dirty="0" err="1">
                <a:solidFill>
                  <a:srgbClr val="000000"/>
                </a:solidFill>
                <a:ea typeface="Noto Sans T Chinese Bold"/>
              </a:rPr>
              <a:t>科學及技術服務</a:t>
            </a:r>
            <a:endParaRPr lang="en-US" sz="4800" dirty="0">
              <a:solidFill>
                <a:srgbClr val="000000"/>
              </a:solidFill>
              <a:ea typeface="Noto Sans T Chinese Bold"/>
            </a:endParaRPr>
          </a:p>
          <a:p>
            <a:pPr marL="1813560" lvl="2" indent="-604520">
              <a:lnSpc>
                <a:spcPct val="150000"/>
              </a:lnSpc>
              <a:buFont typeface="Arial"/>
              <a:buChar char="⚬"/>
            </a:pPr>
            <a:r>
              <a:rPr lang="en-US" sz="4200" dirty="0" err="1">
                <a:solidFill>
                  <a:srgbClr val="000000"/>
                </a:solidFill>
                <a:ea typeface="Noto Sans T Chinese"/>
              </a:rPr>
              <a:t>管理學院、工學院、理學院、地球科學學院、生醫理工學院、太空及遙測研究中心</a:t>
            </a:r>
            <a:endParaRPr lang="en-US" sz="4200" dirty="0">
              <a:solidFill>
                <a:srgbClr val="000000"/>
              </a:solidFill>
              <a:ea typeface="Noto Sans T Chinese"/>
            </a:endParaRPr>
          </a:p>
          <a:p>
            <a:pPr marL="1036320" lvl="1" indent="-518160">
              <a:lnSpc>
                <a:spcPct val="150000"/>
              </a:lnSpc>
              <a:buFont typeface="Arial"/>
              <a:buChar char="•"/>
            </a:pPr>
            <a:r>
              <a:rPr lang="en-US" sz="4800" dirty="0" err="1">
                <a:solidFill>
                  <a:srgbClr val="000000"/>
                </a:solidFill>
                <a:ea typeface="Noto Sans T Chinese Bold"/>
              </a:rPr>
              <a:t>出版、影音製作傳播及資通訊服務業</a:t>
            </a:r>
            <a:endParaRPr lang="en-US" sz="4800" dirty="0">
              <a:solidFill>
                <a:srgbClr val="000000"/>
              </a:solidFill>
              <a:ea typeface="Noto Sans T Chinese Bold"/>
            </a:endParaRPr>
          </a:p>
          <a:p>
            <a:pPr marL="1813560" lvl="2" indent="-604520">
              <a:lnSpc>
                <a:spcPct val="150000"/>
              </a:lnSpc>
              <a:buFont typeface="Arial"/>
              <a:buChar char="⚬"/>
            </a:pPr>
            <a:r>
              <a:rPr lang="en-US" sz="4200" dirty="0" err="1">
                <a:solidFill>
                  <a:srgbClr val="000000"/>
                </a:solidFill>
                <a:ea typeface="Noto Sans T Chinese"/>
              </a:rPr>
              <a:t>資訊電機學院</a:t>
            </a:r>
            <a:endParaRPr lang="en-US" sz="4200" dirty="0">
              <a:solidFill>
                <a:srgbClr val="000000"/>
              </a:solidFill>
              <a:ea typeface="Noto Sans T Chinese"/>
            </a:endParaRPr>
          </a:p>
          <a:p>
            <a:pPr marL="1036320" lvl="1" indent="-518160">
              <a:lnSpc>
                <a:spcPct val="150000"/>
              </a:lnSpc>
              <a:buFont typeface="Arial"/>
              <a:buChar char="•"/>
            </a:pPr>
            <a:r>
              <a:rPr lang="en-US" sz="4800" dirty="0" err="1">
                <a:solidFill>
                  <a:srgbClr val="000000"/>
                </a:solidFill>
                <a:ea typeface="Noto Sans T Chinese Bold"/>
              </a:rPr>
              <a:t>教育業</a:t>
            </a:r>
            <a:endParaRPr lang="en-US" sz="4800" dirty="0">
              <a:solidFill>
                <a:srgbClr val="000000"/>
              </a:solidFill>
              <a:ea typeface="Noto Sans T Chinese Bold"/>
            </a:endParaRPr>
          </a:p>
          <a:p>
            <a:pPr marL="1813560" lvl="2" indent="-604520">
              <a:lnSpc>
                <a:spcPct val="150000"/>
              </a:lnSpc>
              <a:spcBef>
                <a:spcPct val="0"/>
              </a:spcBef>
              <a:buFont typeface="Arial"/>
              <a:buChar char="⚬"/>
            </a:pPr>
            <a:r>
              <a:rPr lang="en-US" sz="4200" dirty="0" err="1">
                <a:solidFill>
                  <a:srgbClr val="000000"/>
                </a:solidFill>
                <a:ea typeface="Noto Sans T Chinese"/>
              </a:rPr>
              <a:t>文學院、客家學院</a:t>
            </a:r>
            <a:endParaRPr lang="en-US" sz="4200" dirty="0">
              <a:solidFill>
                <a:srgbClr val="000000"/>
              </a:solidFill>
              <a:ea typeface="Noto Sans T Chinese"/>
            </a:endParaRP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18024" y="5717579"/>
            <a:ext cx="7683977" cy="409812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6693188">
            <a:off x="10509406" y="-10810403"/>
            <a:ext cx="7392991" cy="18767283"/>
            <a:chOff x="0" y="0"/>
            <a:chExt cx="2354580" cy="59771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3310" cy="5977157"/>
            </a:xfrm>
            <a:custGeom>
              <a:avLst/>
              <a:gdLst/>
              <a:ahLst/>
              <a:cxnLst/>
              <a:rect l="l" t="t" r="r" b="b"/>
              <a:pathLst>
                <a:path w="2353310" h="5977157">
                  <a:moveTo>
                    <a:pt x="784860" y="5909847"/>
                  </a:moveTo>
                  <a:cubicBezTo>
                    <a:pt x="905510" y="5950487"/>
                    <a:pt x="1042670" y="5977157"/>
                    <a:pt x="1177290" y="5977157"/>
                  </a:cubicBezTo>
                  <a:cubicBezTo>
                    <a:pt x="1311910" y="5977157"/>
                    <a:pt x="1441450" y="5954297"/>
                    <a:pt x="1560830" y="5913657"/>
                  </a:cubicBezTo>
                  <a:cubicBezTo>
                    <a:pt x="1563370" y="5912387"/>
                    <a:pt x="1565910" y="5912387"/>
                    <a:pt x="1568450" y="5911117"/>
                  </a:cubicBezTo>
                  <a:cubicBezTo>
                    <a:pt x="2016760" y="5748557"/>
                    <a:pt x="2346960" y="5319297"/>
                    <a:pt x="2353310" y="480808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804422"/>
                  </a:lnTo>
                  <a:cubicBezTo>
                    <a:pt x="6350" y="5321837"/>
                    <a:pt x="331470" y="5751097"/>
                    <a:pt x="784860" y="5909847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4" name="Group 4"/>
          <p:cNvGrpSpPr/>
          <p:nvPr/>
        </p:nvGrpSpPr>
        <p:grpSpPr>
          <a:xfrm rot="1080653">
            <a:off x="15938772" y="670890"/>
            <a:ext cx="6826178" cy="15690294"/>
            <a:chOff x="0" y="0"/>
            <a:chExt cx="2354580" cy="541211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53310" cy="5412114"/>
            </a:xfrm>
            <a:custGeom>
              <a:avLst/>
              <a:gdLst/>
              <a:ahLst/>
              <a:cxnLst/>
              <a:rect l="l" t="t" r="r" b="b"/>
              <a:pathLst>
                <a:path w="2353310" h="5412114">
                  <a:moveTo>
                    <a:pt x="784860" y="5344804"/>
                  </a:moveTo>
                  <a:cubicBezTo>
                    <a:pt x="905510" y="5385444"/>
                    <a:pt x="1042670" y="5412114"/>
                    <a:pt x="1177290" y="5412114"/>
                  </a:cubicBezTo>
                  <a:cubicBezTo>
                    <a:pt x="1311910" y="5412114"/>
                    <a:pt x="1441450" y="5389254"/>
                    <a:pt x="1560830" y="5348614"/>
                  </a:cubicBezTo>
                  <a:cubicBezTo>
                    <a:pt x="1563370" y="5347344"/>
                    <a:pt x="1565910" y="5347344"/>
                    <a:pt x="1568450" y="5346074"/>
                  </a:cubicBezTo>
                  <a:cubicBezTo>
                    <a:pt x="2016760" y="5183514"/>
                    <a:pt x="2346960" y="4754254"/>
                    <a:pt x="2353310" y="4244779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241552"/>
                  </a:lnTo>
                  <a:cubicBezTo>
                    <a:pt x="6350" y="4756794"/>
                    <a:pt x="331470" y="5186054"/>
                    <a:pt x="784860" y="5344804"/>
                  </a:cubicBezTo>
                  <a:close/>
                </a:path>
              </a:pathLst>
            </a:custGeom>
            <a:solidFill>
              <a:srgbClr val="96695E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14400" y="3848100"/>
            <a:ext cx="13032884" cy="2099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599"/>
              </a:lnSpc>
            </a:pPr>
            <a:r>
              <a:rPr lang="en-US" sz="12000" dirty="0">
                <a:solidFill>
                  <a:srgbClr val="000000"/>
                </a:solidFill>
                <a:ea typeface="Noto Sans T Chinese"/>
              </a:rPr>
              <a:t>Q &amp; A</a:t>
            </a:r>
          </a:p>
        </p:txBody>
      </p:sp>
      <p:pic>
        <p:nvPicPr>
          <p:cNvPr id="8" name="Graphic 7" descr="Badge Question Mark with solid fill">
            <a:extLst>
              <a:ext uri="{FF2B5EF4-FFF2-40B4-BE49-F238E27FC236}">
                <a16:creationId xmlns:a16="http://schemas.microsoft.com/office/drawing/2014/main" id="{17EF6458-7CBD-3A92-C98F-051237A40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48000" y="4191000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3869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0287000" cy="10384841"/>
            <a:chOff x="0" y="0"/>
            <a:chExt cx="6350000" cy="641039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410396"/>
            </a:xfrm>
            <a:custGeom>
              <a:avLst/>
              <a:gdLst/>
              <a:ahLst/>
              <a:cxnLst/>
              <a:rect l="l" t="t" r="r" b="b"/>
              <a:pathLst>
                <a:path w="6350000" h="6410396">
                  <a:moveTo>
                    <a:pt x="6350000" y="6410396"/>
                  </a:moveTo>
                  <a:lnTo>
                    <a:pt x="0" y="6410396"/>
                  </a:lnTo>
                  <a:lnTo>
                    <a:pt x="0" y="0"/>
                  </a:lnTo>
                  <a:lnTo>
                    <a:pt x="6350000" y="6410396"/>
                  </a:lnTo>
                  <a:close/>
                </a:path>
              </a:pathLst>
            </a:custGeom>
            <a:solidFill>
              <a:srgbClr val="F6F4F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2765432"/>
            <a:ext cx="3767019" cy="7513339"/>
            <a:chOff x="0" y="0"/>
            <a:chExt cx="5022691" cy="10017785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-10800000" flipH="1">
              <a:off x="0" y="0"/>
              <a:ext cx="5022691" cy="5022691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-10800000" flipH="1" flipV="1">
              <a:off x="0" y="4995093"/>
              <a:ext cx="5022691" cy="5022691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8732576" y="4167188"/>
            <a:ext cx="9292583" cy="196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5599"/>
              </a:lnSpc>
              <a:spcBef>
                <a:spcPct val="0"/>
              </a:spcBef>
            </a:pPr>
            <a:r>
              <a:rPr lang="en-US" sz="12000" dirty="0" err="1">
                <a:solidFill>
                  <a:srgbClr val="000000"/>
                </a:solidFill>
                <a:ea typeface="Ramabhadra"/>
              </a:rPr>
              <a:t>謝謝大家</a:t>
            </a:r>
            <a:r>
              <a:rPr lang="en-US" sz="12000" dirty="0">
                <a:solidFill>
                  <a:srgbClr val="000000"/>
                </a:solidFill>
                <a:ea typeface="Ramabhadra"/>
              </a:rPr>
              <a:t>！</a:t>
            </a:r>
          </a:p>
        </p:txBody>
      </p:sp>
      <p:grpSp>
        <p:nvGrpSpPr>
          <p:cNvPr id="8" name="Group 8"/>
          <p:cNvGrpSpPr/>
          <p:nvPr/>
        </p:nvGrpSpPr>
        <p:grpSpPr>
          <a:xfrm rot="-4254761">
            <a:off x="9898386" y="3820758"/>
            <a:ext cx="9609403" cy="9594028"/>
            <a:chOff x="0" y="0"/>
            <a:chExt cx="6350000" cy="633984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96695E"/>
            </a:solidFill>
          </p:spPr>
        </p:sp>
      </p:grpSp>
    </p:spTree>
    <p:extLst>
      <p:ext uri="{BB962C8B-B14F-4D97-AF65-F5344CB8AC3E}">
        <p14:creationId xmlns:p14="http://schemas.microsoft.com/office/powerpoint/2010/main" val="2344737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3817384" y="2890710"/>
            <a:ext cx="9223104" cy="10375993"/>
            <a:chOff x="0" y="0"/>
            <a:chExt cx="5370413" cy="6041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70413" cy="6041715"/>
            </a:xfrm>
            <a:custGeom>
              <a:avLst/>
              <a:gdLst/>
              <a:ahLst/>
              <a:cxnLst/>
              <a:rect l="l" t="t" r="r" b="b"/>
              <a:pathLst>
                <a:path w="5370413" h="6041715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solidFill>
              <a:srgbClr val="96695E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5370413" cy="6041715"/>
            </a:xfrm>
            <a:custGeom>
              <a:avLst/>
              <a:gdLst/>
              <a:ahLst/>
              <a:cxnLst/>
              <a:rect l="l" t="t" r="r" b="b"/>
              <a:pathLst>
                <a:path w="5370413" h="6041715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solidFill>
              <a:srgbClr val="9669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5" name="Group 5"/>
          <p:cNvGrpSpPr/>
          <p:nvPr/>
        </p:nvGrpSpPr>
        <p:grpSpPr>
          <a:xfrm rot="-4254761">
            <a:off x="9898386" y="3820758"/>
            <a:ext cx="9609403" cy="9594028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CB8E7E"/>
            </a:solidFill>
          </p:spPr>
        </p:sp>
      </p:grpSp>
      <p:sp>
        <p:nvSpPr>
          <p:cNvPr id="7" name="AutoShape 7"/>
          <p:cNvSpPr/>
          <p:nvPr/>
        </p:nvSpPr>
        <p:spPr>
          <a:xfrm rot="-21596">
            <a:off x="415701" y="221451"/>
            <a:ext cx="756935" cy="0"/>
          </a:xfrm>
          <a:prstGeom prst="line">
            <a:avLst/>
          </a:prstGeom>
          <a:ln w="123825" cap="flat">
            <a:solidFill>
              <a:srgbClr val="F6F4F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rot="-21596">
            <a:off x="415701" y="411951"/>
            <a:ext cx="756935" cy="0"/>
          </a:xfrm>
          <a:prstGeom prst="line">
            <a:avLst/>
          </a:prstGeom>
          <a:ln w="123825" cap="flat">
            <a:solidFill>
              <a:srgbClr val="F6F4F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9"/>
          <p:cNvSpPr txBox="1"/>
          <p:nvPr/>
        </p:nvSpPr>
        <p:spPr>
          <a:xfrm>
            <a:off x="1958692" y="1191347"/>
            <a:ext cx="4340026" cy="1015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8400"/>
              </a:lnSpc>
            </a:pPr>
            <a:r>
              <a:rPr lang="en-US" sz="5600">
                <a:solidFill>
                  <a:srgbClr val="000000"/>
                </a:solidFill>
                <a:ea typeface="Noto Sans T Chinese"/>
              </a:rPr>
              <a:t>分析目標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90600" y="2800095"/>
            <a:ext cx="15816745" cy="3541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>
              <a:lnSpc>
                <a:spcPts val="9600"/>
              </a:lnSpc>
              <a:buFont typeface="Arial"/>
              <a:buChar char="•"/>
            </a:pPr>
            <a:r>
              <a:rPr lang="en-US" sz="4800" dirty="0" err="1">
                <a:solidFill>
                  <a:srgbClr val="000000"/>
                </a:solidFill>
                <a:ea typeface="Noto Sans T Chinese Bold"/>
              </a:rPr>
              <a:t>各系院畢業生</a:t>
            </a:r>
            <a:r>
              <a:rPr lang="en-US" sz="4800" dirty="0" err="1">
                <a:solidFill>
                  <a:srgbClr val="000000"/>
                </a:solidFill>
                <a:ea typeface="Noto Sans T Chinese"/>
              </a:rPr>
              <a:t>畢業後一年就職的主力產業</a:t>
            </a:r>
            <a:endParaRPr lang="en-US" sz="4800" dirty="0">
              <a:solidFill>
                <a:srgbClr val="000000"/>
              </a:solidFill>
              <a:ea typeface="Noto Sans T Chinese"/>
            </a:endParaRPr>
          </a:p>
          <a:p>
            <a:pPr marL="1036320" lvl="1" indent="-518160">
              <a:lnSpc>
                <a:spcPts val="9600"/>
              </a:lnSpc>
              <a:buFont typeface="Arial"/>
              <a:buChar char="•"/>
            </a:pPr>
            <a:r>
              <a:rPr lang="en-US" sz="4800" dirty="0" err="1">
                <a:solidFill>
                  <a:srgbClr val="000000"/>
                </a:solidFill>
                <a:ea typeface="Noto Sans T Chinese"/>
              </a:rPr>
              <a:t>畢業生畢業後一年何種</a:t>
            </a:r>
            <a:r>
              <a:rPr lang="en-US" sz="4800" dirty="0" err="1">
                <a:solidFill>
                  <a:srgbClr val="000000"/>
                </a:solidFill>
                <a:ea typeface="Noto Sans T Chinese Bold"/>
              </a:rPr>
              <a:t>產業類別</a:t>
            </a:r>
            <a:r>
              <a:rPr lang="en-US" sz="4800" dirty="0" err="1">
                <a:solidFill>
                  <a:srgbClr val="000000"/>
                </a:solidFill>
                <a:ea typeface="Noto Sans T Chinese"/>
              </a:rPr>
              <a:t>具有較多的中大校友</a:t>
            </a:r>
            <a:endParaRPr lang="en-US" sz="4800" dirty="0">
              <a:solidFill>
                <a:srgbClr val="000000"/>
              </a:solidFill>
              <a:ea typeface="Noto Sans T Chinese"/>
            </a:endParaRPr>
          </a:p>
          <a:p>
            <a:pPr marL="1036320" lvl="1" indent="-518160">
              <a:lnSpc>
                <a:spcPts val="9600"/>
              </a:lnSpc>
              <a:buFont typeface="Arial"/>
              <a:buChar char="•"/>
            </a:pPr>
            <a:r>
              <a:rPr lang="en-US" sz="4800" dirty="0" err="1">
                <a:solidFill>
                  <a:srgbClr val="000000"/>
                </a:solidFill>
                <a:ea typeface="Noto Sans T Chinese"/>
              </a:rPr>
              <a:t>在校友畢業後</a:t>
            </a:r>
            <a:r>
              <a:rPr lang="en-US" sz="4800" dirty="0" err="1">
                <a:solidFill>
                  <a:srgbClr val="000000"/>
                </a:solidFill>
                <a:ea typeface="Noto Sans T Chinese Bold"/>
              </a:rPr>
              <a:t>一、三、五年</a:t>
            </a:r>
            <a:r>
              <a:rPr lang="en-US" sz="4800" dirty="0" err="1">
                <a:solidFill>
                  <a:srgbClr val="000000"/>
                </a:solidFill>
                <a:ea typeface="Noto Sans T Chinese"/>
              </a:rPr>
              <a:t>是否在此產業有一致的</a:t>
            </a:r>
            <a:r>
              <a:rPr lang="en-US" sz="4800" dirty="0" err="1">
                <a:solidFill>
                  <a:srgbClr val="000000"/>
                </a:solidFill>
                <a:ea typeface="Noto Sans T Chinese Bold"/>
              </a:rPr>
              <a:t>趨勢</a:t>
            </a:r>
            <a:endParaRPr lang="en-US" sz="4800" dirty="0">
              <a:solidFill>
                <a:srgbClr val="000000"/>
              </a:solidFill>
              <a:ea typeface="Noto Sans T Chinese Bold"/>
            </a:endParaRPr>
          </a:p>
        </p:txBody>
      </p:sp>
      <p:pic>
        <p:nvPicPr>
          <p:cNvPr id="12" name="Graphic 11" descr="Aspiration outline">
            <a:extLst>
              <a:ext uri="{FF2B5EF4-FFF2-40B4-BE49-F238E27FC236}">
                <a16:creationId xmlns:a16="http://schemas.microsoft.com/office/drawing/2014/main" id="{8C69ABFF-7BAA-2103-D707-8A407C1170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63200" y="6630906"/>
            <a:ext cx="2895600" cy="2895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6693188">
            <a:off x="10509406" y="-10810403"/>
            <a:ext cx="7392991" cy="18767283"/>
            <a:chOff x="0" y="0"/>
            <a:chExt cx="2354580" cy="59771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3310" cy="5977157"/>
            </a:xfrm>
            <a:custGeom>
              <a:avLst/>
              <a:gdLst/>
              <a:ahLst/>
              <a:cxnLst/>
              <a:rect l="l" t="t" r="r" b="b"/>
              <a:pathLst>
                <a:path w="2353310" h="5977157">
                  <a:moveTo>
                    <a:pt x="784860" y="5909847"/>
                  </a:moveTo>
                  <a:cubicBezTo>
                    <a:pt x="905510" y="5950487"/>
                    <a:pt x="1042670" y="5977157"/>
                    <a:pt x="1177290" y="5977157"/>
                  </a:cubicBezTo>
                  <a:cubicBezTo>
                    <a:pt x="1311910" y="5977157"/>
                    <a:pt x="1441450" y="5954297"/>
                    <a:pt x="1560830" y="5913657"/>
                  </a:cubicBezTo>
                  <a:cubicBezTo>
                    <a:pt x="1563370" y="5912387"/>
                    <a:pt x="1565910" y="5912387"/>
                    <a:pt x="1568450" y="5911117"/>
                  </a:cubicBezTo>
                  <a:cubicBezTo>
                    <a:pt x="2016760" y="5748557"/>
                    <a:pt x="2346960" y="5319297"/>
                    <a:pt x="2353310" y="480808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804422"/>
                  </a:lnTo>
                  <a:cubicBezTo>
                    <a:pt x="6350" y="5321837"/>
                    <a:pt x="331470" y="5751097"/>
                    <a:pt x="784860" y="5909847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4" name="Group 4"/>
          <p:cNvGrpSpPr/>
          <p:nvPr/>
        </p:nvGrpSpPr>
        <p:grpSpPr>
          <a:xfrm rot="1080653">
            <a:off x="15938772" y="670890"/>
            <a:ext cx="6826178" cy="15690294"/>
            <a:chOff x="0" y="0"/>
            <a:chExt cx="2354580" cy="541211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53310" cy="5412114"/>
            </a:xfrm>
            <a:custGeom>
              <a:avLst/>
              <a:gdLst/>
              <a:ahLst/>
              <a:cxnLst/>
              <a:rect l="l" t="t" r="r" b="b"/>
              <a:pathLst>
                <a:path w="2353310" h="5412114">
                  <a:moveTo>
                    <a:pt x="784860" y="5344804"/>
                  </a:moveTo>
                  <a:cubicBezTo>
                    <a:pt x="905510" y="5385444"/>
                    <a:pt x="1042670" y="5412114"/>
                    <a:pt x="1177290" y="5412114"/>
                  </a:cubicBezTo>
                  <a:cubicBezTo>
                    <a:pt x="1311910" y="5412114"/>
                    <a:pt x="1441450" y="5389254"/>
                    <a:pt x="1560830" y="5348614"/>
                  </a:cubicBezTo>
                  <a:cubicBezTo>
                    <a:pt x="1563370" y="5347344"/>
                    <a:pt x="1565910" y="5347344"/>
                    <a:pt x="1568450" y="5346074"/>
                  </a:cubicBezTo>
                  <a:cubicBezTo>
                    <a:pt x="2016760" y="5183514"/>
                    <a:pt x="2346960" y="4754254"/>
                    <a:pt x="2353310" y="4244779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241552"/>
                  </a:lnTo>
                  <a:cubicBezTo>
                    <a:pt x="6350" y="4756794"/>
                    <a:pt x="331470" y="5186054"/>
                    <a:pt x="784860" y="5344804"/>
                  </a:cubicBezTo>
                  <a:close/>
                </a:path>
              </a:pathLst>
            </a:custGeom>
            <a:solidFill>
              <a:srgbClr val="96695E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2627558" y="4486275"/>
            <a:ext cx="13032884" cy="1323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0559"/>
              </a:lnSpc>
              <a:spcBef>
                <a:spcPct val="0"/>
              </a:spcBef>
            </a:pPr>
            <a:r>
              <a:rPr lang="en-US" sz="8799">
                <a:solidFill>
                  <a:srgbClr val="000000"/>
                </a:solidFill>
                <a:ea typeface="Noto Sans T Chinese"/>
              </a:rPr>
              <a:t>資料前處理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3817384" y="2890710"/>
            <a:ext cx="9223104" cy="10375993"/>
            <a:chOff x="0" y="0"/>
            <a:chExt cx="5370413" cy="6041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70413" cy="6041715"/>
            </a:xfrm>
            <a:custGeom>
              <a:avLst/>
              <a:gdLst/>
              <a:ahLst/>
              <a:cxnLst/>
              <a:rect l="l" t="t" r="r" b="b"/>
              <a:pathLst>
                <a:path w="5370413" h="6041715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solidFill>
              <a:srgbClr val="96695E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5370413" cy="6041715"/>
            </a:xfrm>
            <a:custGeom>
              <a:avLst/>
              <a:gdLst/>
              <a:ahLst/>
              <a:cxnLst/>
              <a:rect l="l" t="t" r="r" b="b"/>
              <a:pathLst>
                <a:path w="5370413" h="6041715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solidFill>
              <a:srgbClr val="96695E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5" name="Group 5"/>
          <p:cNvGrpSpPr/>
          <p:nvPr/>
        </p:nvGrpSpPr>
        <p:grpSpPr>
          <a:xfrm rot="-4254761">
            <a:off x="9898386" y="3820758"/>
            <a:ext cx="9609403" cy="9594028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CB8E7E"/>
            </a:solidFill>
          </p:spPr>
        </p:sp>
      </p:grpSp>
      <p:sp>
        <p:nvSpPr>
          <p:cNvPr id="7" name="AutoShape 7"/>
          <p:cNvSpPr/>
          <p:nvPr/>
        </p:nvSpPr>
        <p:spPr>
          <a:xfrm rot="-21596">
            <a:off x="415701" y="221451"/>
            <a:ext cx="756935" cy="0"/>
          </a:xfrm>
          <a:prstGeom prst="line">
            <a:avLst/>
          </a:prstGeom>
          <a:ln w="123825" cap="flat">
            <a:solidFill>
              <a:srgbClr val="F6F4F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rot="-21596">
            <a:off x="415701" y="411951"/>
            <a:ext cx="756935" cy="0"/>
          </a:xfrm>
          <a:prstGeom prst="line">
            <a:avLst/>
          </a:prstGeom>
          <a:ln w="123825" cap="flat">
            <a:solidFill>
              <a:srgbClr val="F6F4F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9"/>
          <p:cNvSpPr txBox="1"/>
          <p:nvPr/>
        </p:nvSpPr>
        <p:spPr>
          <a:xfrm>
            <a:off x="1958692" y="647433"/>
            <a:ext cx="4340026" cy="1015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8400"/>
              </a:lnSpc>
            </a:pPr>
            <a:r>
              <a:rPr lang="en-US" sz="5600" dirty="0" err="1">
                <a:solidFill>
                  <a:srgbClr val="000000"/>
                </a:solidFill>
                <a:ea typeface="Noto Sans T Chinese"/>
              </a:rPr>
              <a:t>資料集來源</a:t>
            </a:r>
            <a:endParaRPr lang="en-US" sz="5600" dirty="0">
              <a:solidFill>
                <a:srgbClr val="000000"/>
              </a:solidFill>
              <a:ea typeface="Noto Sans T Chinese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418906" y="2137087"/>
            <a:ext cx="12032702" cy="4760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1" indent="-518160">
              <a:lnSpc>
                <a:spcPts val="9600"/>
              </a:lnSpc>
              <a:buFont typeface="Arial"/>
              <a:buChar char="•"/>
            </a:pPr>
            <a:r>
              <a:rPr lang="en-US" sz="4800" dirty="0" err="1">
                <a:solidFill>
                  <a:srgbClr val="000000"/>
                </a:solidFill>
                <a:ea typeface="Noto Sans T Chinese Bold"/>
              </a:rPr>
              <a:t>畢業生流向問卷.xlsx</a:t>
            </a:r>
            <a:endParaRPr lang="en-US" sz="4800" dirty="0">
              <a:solidFill>
                <a:srgbClr val="000000"/>
              </a:solidFill>
              <a:ea typeface="Noto Sans T Chinese Bold"/>
            </a:endParaRPr>
          </a:p>
          <a:p>
            <a:pPr marL="2072640" lvl="2" indent="-690880">
              <a:lnSpc>
                <a:spcPts val="9600"/>
              </a:lnSpc>
              <a:buFont typeface="Arial"/>
              <a:buChar char="⚬"/>
            </a:pPr>
            <a:r>
              <a:rPr lang="en-US" sz="4800" dirty="0" err="1">
                <a:solidFill>
                  <a:srgbClr val="000000"/>
                </a:solidFill>
                <a:ea typeface="Noto Sans T Chinese"/>
              </a:rPr>
              <a:t>畢業後一年資料</a:t>
            </a:r>
            <a:r>
              <a:rPr lang="en-US" sz="4800" dirty="0">
                <a:solidFill>
                  <a:srgbClr val="000000"/>
                </a:solidFill>
                <a:ea typeface="Noto Sans T Chinese"/>
              </a:rPr>
              <a:t>: 13339筆</a:t>
            </a:r>
          </a:p>
          <a:p>
            <a:pPr marL="2072640" lvl="2" indent="-690880">
              <a:lnSpc>
                <a:spcPts val="9600"/>
              </a:lnSpc>
              <a:buFont typeface="Arial"/>
              <a:buChar char="⚬"/>
            </a:pPr>
            <a:r>
              <a:rPr lang="en-US" sz="4800" dirty="0" err="1">
                <a:solidFill>
                  <a:srgbClr val="000000"/>
                </a:solidFill>
                <a:ea typeface="Noto Sans T Chinese"/>
              </a:rPr>
              <a:t>畢業後三年資料</a:t>
            </a:r>
            <a:r>
              <a:rPr lang="en-US" sz="4800" dirty="0">
                <a:solidFill>
                  <a:srgbClr val="000000"/>
                </a:solidFill>
                <a:ea typeface="Noto Sans T Chinese"/>
              </a:rPr>
              <a:t>: 8531筆</a:t>
            </a:r>
          </a:p>
          <a:p>
            <a:pPr marL="2072640" lvl="2" indent="-690880">
              <a:lnSpc>
                <a:spcPts val="9600"/>
              </a:lnSpc>
              <a:buFont typeface="Arial"/>
              <a:buChar char="⚬"/>
            </a:pPr>
            <a:r>
              <a:rPr lang="en-US" sz="4800" dirty="0" err="1">
                <a:solidFill>
                  <a:srgbClr val="000000"/>
                </a:solidFill>
                <a:ea typeface="Noto Sans T Chinese"/>
              </a:rPr>
              <a:t>畢業後五年資料</a:t>
            </a:r>
            <a:r>
              <a:rPr lang="en-US" sz="4800" dirty="0">
                <a:solidFill>
                  <a:srgbClr val="000000"/>
                </a:solidFill>
                <a:ea typeface="Noto Sans T Chinese"/>
              </a:rPr>
              <a:t>: 3887筆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4329303"/>
            <a:ext cx="16230600" cy="0"/>
          </a:xfrm>
          <a:prstGeom prst="line">
            <a:avLst/>
          </a:prstGeom>
          <a:ln w="238125" cap="rnd">
            <a:solidFill>
              <a:srgbClr val="CB8E7E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3" name="Group 3"/>
          <p:cNvGrpSpPr/>
          <p:nvPr/>
        </p:nvGrpSpPr>
        <p:grpSpPr>
          <a:xfrm>
            <a:off x="866775" y="4167378"/>
            <a:ext cx="323850" cy="32385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423E3A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7251875" y="4167378"/>
            <a:ext cx="323850" cy="32385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423E3A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3566239" y="4167378"/>
            <a:ext cx="323850" cy="3238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423E3A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028700" y="1019175"/>
            <a:ext cx="5399617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720"/>
              </a:lnSpc>
              <a:spcBef>
                <a:spcPct val="0"/>
              </a:spcBef>
            </a:pPr>
            <a:r>
              <a:rPr lang="en-US" sz="5600">
                <a:solidFill>
                  <a:srgbClr val="000000"/>
                </a:solidFill>
                <a:ea typeface="Ramabhadra"/>
              </a:rPr>
              <a:t>資料前處理過程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5305615"/>
            <a:ext cx="4079008" cy="1447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759"/>
              </a:lnSpc>
              <a:spcBef>
                <a:spcPct val="0"/>
              </a:spcBef>
            </a:pPr>
            <a:r>
              <a:rPr lang="en-US" sz="4800">
                <a:solidFill>
                  <a:srgbClr val="000000"/>
                </a:solidFill>
                <a:ea typeface="HK Grotesk Bold"/>
              </a:rPr>
              <a:t>將dataset轉成csv並讀取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615179" y="5305615"/>
            <a:ext cx="4074378" cy="1447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759"/>
              </a:lnSpc>
              <a:spcBef>
                <a:spcPct val="0"/>
              </a:spcBef>
            </a:pPr>
            <a:r>
              <a:rPr lang="en-US" sz="4800" dirty="0" err="1">
                <a:solidFill>
                  <a:srgbClr val="000000"/>
                </a:solidFill>
                <a:ea typeface="HK Grotesk Bold"/>
              </a:rPr>
              <a:t>處理資料空值及多餘的字串</a:t>
            </a:r>
            <a:endParaRPr lang="en-US" sz="4800" dirty="0">
              <a:solidFill>
                <a:srgbClr val="000000"/>
              </a:solidFill>
              <a:ea typeface="HK Grotesk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0197028" y="5305615"/>
            <a:ext cx="7062272" cy="217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759"/>
              </a:lnSpc>
              <a:spcBef>
                <a:spcPct val="0"/>
              </a:spcBef>
            </a:pPr>
            <a:r>
              <a:rPr lang="en-US" sz="4800">
                <a:solidFill>
                  <a:srgbClr val="000000"/>
                </a:solidFill>
                <a:ea typeface="HK Grotesk Bold"/>
              </a:rPr>
              <a:t>將畢業後一、三年的產業類別，轉換成和畢業後五年的資料產業類別相同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702289">
            <a:off x="-599723" y="4536085"/>
            <a:ext cx="9459565" cy="9444430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CB8E7E"/>
            </a:solidFill>
          </p:spPr>
        </p:sp>
      </p:grpSp>
      <p:sp>
        <p:nvSpPr>
          <p:cNvPr id="4" name="AutoShape 4"/>
          <p:cNvSpPr/>
          <p:nvPr/>
        </p:nvSpPr>
        <p:spPr>
          <a:xfrm rot="-21596">
            <a:off x="415701" y="221451"/>
            <a:ext cx="756935" cy="0"/>
          </a:xfrm>
          <a:prstGeom prst="line">
            <a:avLst/>
          </a:prstGeom>
          <a:ln w="123825" cap="flat">
            <a:solidFill>
              <a:srgbClr val="F6F4F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rot="-21596">
            <a:off x="415701" y="411951"/>
            <a:ext cx="756935" cy="0"/>
          </a:xfrm>
          <a:prstGeom prst="line">
            <a:avLst/>
          </a:prstGeom>
          <a:ln w="123825" cap="flat">
            <a:solidFill>
              <a:srgbClr val="F6F4F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173017" y="1899285"/>
            <a:ext cx="7745400" cy="6364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6780" lvl="1" indent="-453390" algn="just">
              <a:lnSpc>
                <a:spcPts val="6300"/>
              </a:lnSpc>
              <a:buFont typeface="Arial"/>
              <a:buChar char="•"/>
            </a:pPr>
            <a:r>
              <a:rPr lang="en-US" sz="4200" dirty="0" err="1">
                <a:solidFill>
                  <a:srgbClr val="000000"/>
                </a:solidFill>
                <a:ea typeface="Noto Sans T Chinese"/>
              </a:rPr>
              <a:t>資訊科技類</a:t>
            </a:r>
            <a:endParaRPr lang="en-US" sz="4200" dirty="0">
              <a:solidFill>
                <a:srgbClr val="000000"/>
              </a:solidFill>
              <a:ea typeface="Noto Sans T Chinese"/>
            </a:endParaRPr>
          </a:p>
          <a:p>
            <a:pPr marL="906780" lvl="1" indent="-453390" algn="just">
              <a:lnSpc>
                <a:spcPts val="6300"/>
              </a:lnSpc>
              <a:buFont typeface="Arial"/>
              <a:buChar char="•"/>
            </a:pPr>
            <a:r>
              <a:rPr lang="en-US" sz="4200" dirty="0" err="1">
                <a:solidFill>
                  <a:srgbClr val="000000"/>
                </a:solidFill>
                <a:ea typeface="Noto Sans T Chinese"/>
              </a:rPr>
              <a:t>製造類</a:t>
            </a:r>
            <a:endParaRPr lang="en-US" sz="4200" dirty="0">
              <a:solidFill>
                <a:srgbClr val="000000"/>
              </a:solidFill>
              <a:ea typeface="Noto Sans T Chinese"/>
            </a:endParaRPr>
          </a:p>
          <a:p>
            <a:pPr marL="906780" lvl="1" indent="-453390" algn="just">
              <a:lnSpc>
                <a:spcPts val="6300"/>
              </a:lnSpc>
              <a:buFont typeface="Arial"/>
              <a:buChar char="•"/>
            </a:pPr>
            <a:r>
              <a:rPr lang="en-US" sz="4200" dirty="0" err="1">
                <a:solidFill>
                  <a:srgbClr val="000000"/>
                </a:solidFill>
                <a:ea typeface="Noto Sans T Chinese"/>
              </a:rPr>
              <a:t>金融財務類</a:t>
            </a:r>
            <a:endParaRPr lang="en-US" sz="4200" dirty="0">
              <a:solidFill>
                <a:srgbClr val="000000"/>
              </a:solidFill>
              <a:ea typeface="Noto Sans T Chinese"/>
            </a:endParaRPr>
          </a:p>
          <a:p>
            <a:pPr marL="906780" lvl="1" indent="-453390" algn="just">
              <a:lnSpc>
                <a:spcPts val="6300"/>
              </a:lnSpc>
              <a:buFont typeface="Arial"/>
              <a:buChar char="•"/>
            </a:pPr>
            <a:r>
              <a:rPr lang="en-US" sz="4200" dirty="0" err="1">
                <a:solidFill>
                  <a:srgbClr val="000000"/>
                </a:solidFill>
                <a:ea typeface="Noto Sans T Chinese"/>
              </a:rPr>
              <a:t>科學、技術、工程、數學類</a:t>
            </a:r>
            <a:endParaRPr lang="en-US" sz="4200" dirty="0">
              <a:solidFill>
                <a:srgbClr val="000000"/>
              </a:solidFill>
              <a:ea typeface="Noto Sans T Chinese"/>
            </a:endParaRPr>
          </a:p>
          <a:p>
            <a:pPr marL="906780" lvl="1" indent="-453390" algn="just">
              <a:lnSpc>
                <a:spcPts val="6300"/>
              </a:lnSpc>
              <a:buFont typeface="Arial"/>
              <a:buChar char="•"/>
            </a:pPr>
            <a:r>
              <a:rPr lang="en-US" sz="4200" dirty="0" err="1">
                <a:solidFill>
                  <a:srgbClr val="000000"/>
                </a:solidFill>
                <a:ea typeface="Noto Sans T Chinese"/>
              </a:rPr>
              <a:t>企業經營管理類</a:t>
            </a:r>
            <a:endParaRPr lang="en-US" sz="4200" dirty="0">
              <a:solidFill>
                <a:srgbClr val="000000"/>
              </a:solidFill>
              <a:ea typeface="Noto Sans T Chinese"/>
            </a:endParaRPr>
          </a:p>
          <a:p>
            <a:pPr marL="906780" lvl="1" indent="-453390" algn="just">
              <a:lnSpc>
                <a:spcPts val="6300"/>
              </a:lnSpc>
              <a:buFont typeface="Arial"/>
              <a:buChar char="•"/>
            </a:pPr>
            <a:r>
              <a:rPr lang="en-US" sz="4200" dirty="0" err="1">
                <a:solidFill>
                  <a:srgbClr val="000000"/>
                </a:solidFill>
                <a:ea typeface="Noto Sans T Chinese"/>
              </a:rPr>
              <a:t>醫療保健類</a:t>
            </a:r>
            <a:endParaRPr lang="en-US" sz="4200" dirty="0">
              <a:solidFill>
                <a:srgbClr val="000000"/>
              </a:solidFill>
              <a:ea typeface="Noto Sans T Chinese"/>
            </a:endParaRPr>
          </a:p>
          <a:p>
            <a:pPr marL="906780" lvl="1" indent="-453390" algn="just">
              <a:lnSpc>
                <a:spcPts val="6300"/>
              </a:lnSpc>
              <a:buFont typeface="Arial"/>
              <a:buChar char="•"/>
            </a:pPr>
            <a:r>
              <a:rPr lang="en-US" sz="4200" dirty="0" err="1">
                <a:solidFill>
                  <a:srgbClr val="000000"/>
                </a:solidFill>
                <a:ea typeface="Noto Sans T Chinese"/>
              </a:rPr>
              <a:t>建築營造類</a:t>
            </a:r>
            <a:endParaRPr lang="en-US" sz="4200" dirty="0">
              <a:solidFill>
                <a:srgbClr val="000000"/>
              </a:solidFill>
              <a:ea typeface="Noto Sans T Chinese"/>
            </a:endParaRPr>
          </a:p>
          <a:p>
            <a:pPr marL="906780" lvl="1" indent="-453390" algn="just">
              <a:lnSpc>
                <a:spcPts val="6300"/>
              </a:lnSpc>
              <a:buFont typeface="Arial"/>
              <a:buChar char="•"/>
            </a:pPr>
            <a:r>
              <a:rPr lang="en-US" sz="4200" dirty="0" err="1">
                <a:solidFill>
                  <a:srgbClr val="000000"/>
                </a:solidFill>
                <a:ea typeface="Noto Sans T Chinese"/>
              </a:rPr>
              <a:t>藝文與影音傳播類</a:t>
            </a:r>
            <a:endParaRPr lang="en-US" sz="4200" dirty="0">
              <a:solidFill>
                <a:srgbClr val="000000"/>
              </a:solidFill>
              <a:ea typeface="Noto Sans T Chinese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794168" y="631952"/>
            <a:ext cx="12811197" cy="859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  <a:spcBef>
                <a:spcPct val="0"/>
              </a:spcBef>
            </a:pPr>
            <a:r>
              <a:rPr lang="en-US" sz="5600" dirty="0" err="1">
                <a:solidFill>
                  <a:srgbClr val="000000"/>
                </a:solidFill>
                <a:ea typeface="Noto Sans T Chinese"/>
              </a:rPr>
              <a:t>原先畢業後一、三年資料的產業類別</a:t>
            </a:r>
            <a:endParaRPr lang="en-US" sz="5600" dirty="0">
              <a:solidFill>
                <a:srgbClr val="000000"/>
              </a:solidFill>
              <a:ea typeface="Noto Sans T Chinese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317258" y="1899285"/>
            <a:ext cx="7218142" cy="63646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906780" lvl="1" indent="-453390">
              <a:lnSpc>
                <a:spcPts val="6300"/>
              </a:lnSpc>
              <a:buFont typeface="Arial"/>
              <a:buChar char="•"/>
            </a:pPr>
            <a:r>
              <a:rPr lang="en-US" sz="4200" dirty="0" err="1">
                <a:solidFill>
                  <a:srgbClr val="000000"/>
                </a:solidFill>
                <a:ea typeface="Noto Sans T Chinese"/>
              </a:rPr>
              <a:t>教育與訓練類</a:t>
            </a:r>
            <a:endParaRPr lang="en-US" sz="4200" dirty="0">
              <a:solidFill>
                <a:srgbClr val="000000"/>
              </a:solidFill>
              <a:ea typeface="Noto Sans T Chinese"/>
            </a:endParaRPr>
          </a:p>
          <a:p>
            <a:pPr marL="906780" lvl="1" indent="-453390">
              <a:lnSpc>
                <a:spcPts val="6300"/>
              </a:lnSpc>
              <a:buFont typeface="Arial"/>
              <a:buChar char="•"/>
            </a:pPr>
            <a:r>
              <a:rPr lang="en-US" sz="4200" dirty="0" err="1">
                <a:solidFill>
                  <a:srgbClr val="000000"/>
                </a:solidFill>
                <a:ea typeface="Noto Sans T Chinese"/>
              </a:rPr>
              <a:t>物流運輸類</a:t>
            </a:r>
            <a:endParaRPr lang="en-US" sz="4200" dirty="0">
              <a:solidFill>
                <a:srgbClr val="000000"/>
              </a:solidFill>
              <a:ea typeface="Noto Sans T Chinese"/>
            </a:endParaRPr>
          </a:p>
          <a:p>
            <a:pPr marL="906780" lvl="1" indent="-453390">
              <a:lnSpc>
                <a:spcPts val="6300"/>
              </a:lnSpc>
              <a:buFont typeface="Arial"/>
              <a:buChar char="•"/>
            </a:pPr>
            <a:r>
              <a:rPr lang="en-US" sz="4200" dirty="0" err="1">
                <a:solidFill>
                  <a:srgbClr val="000000"/>
                </a:solidFill>
                <a:ea typeface="Noto Sans T Chinese"/>
              </a:rPr>
              <a:t>行銷與銷售類</a:t>
            </a:r>
            <a:endParaRPr lang="en-US" sz="4200" dirty="0">
              <a:solidFill>
                <a:srgbClr val="000000"/>
              </a:solidFill>
              <a:ea typeface="Noto Sans T Chinese"/>
            </a:endParaRPr>
          </a:p>
          <a:p>
            <a:pPr marL="906780" lvl="1" indent="-453390">
              <a:lnSpc>
                <a:spcPts val="6300"/>
              </a:lnSpc>
              <a:buFont typeface="Arial"/>
              <a:buChar char="•"/>
            </a:pPr>
            <a:r>
              <a:rPr lang="en-US" sz="4200" dirty="0" err="1">
                <a:solidFill>
                  <a:srgbClr val="000000"/>
                </a:solidFill>
                <a:ea typeface="Noto Sans T Chinese"/>
              </a:rPr>
              <a:t>休閒與觀光旅遊類</a:t>
            </a:r>
            <a:endParaRPr lang="en-US" sz="4200" dirty="0">
              <a:solidFill>
                <a:srgbClr val="000000"/>
              </a:solidFill>
              <a:ea typeface="Noto Sans T Chinese"/>
            </a:endParaRPr>
          </a:p>
          <a:p>
            <a:pPr marL="906780" lvl="1" indent="-453390">
              <a:lnSpc>
                <a:spcPts val="6300"/>
              </a:lnSpc>
              <a:buFont typeface="Arial"/>
              <a:buChar char="•"/>
            </a:pPr>
            <a:r>
              <a:rPr lang="en-US" sz="4200" dirty="0" err="1">
                <a:solidFill>
                  <a:srgbClr val="000000"/>
                </a:solidFill>
                <a:ea typeface="Noto Sans T Chinese"/>
              </a:rPr>
              <a:t>司法、法律與公共安全類</a:t>
            </a:r>
            <a:endParaRPr lang="en-US" sz="4200" dirty="0">
              <a:solidFill>
                <a:srgbClr val="000000"/>
              </a:solidFill>
              <a:ea typeface="Noto Sans T Chinese"/>
            </a:endParaRPr>
          </a:p>
          <a:p>
            <a:pPr marL="906780" lvl="1" indent="-453390">
              <a:lnSpc>
                <a:spcPts val="6300"/>
              </a:lnSpc>
              <a:buFont typeface="Arial"/>
              <a:buChar char="•"/>
            </a:pPr>
            <a:r>
              <a:rPr lang="en-US" sz="4200" dirty="0" err="1">
                <a:solidFill>
                  <a:srgbClr val="000000"/>
                </a:solidFill>
                <a:ea typeface="Noto Sans T Chinese"/>
              </a:rPr>
              <a:t>個人及社會服務類</a:t>
            </a:r>
            <a:endParaRPr lang="en-US" sz="4200" dirty="0">
              <a:solidFill>
                <a:srgbClr val="000000"/>
              </a:solidFill>
              <a:ea typeface="Noto Sans T Chinese"/>
            </a:endParaRPr>
          </a:p>
          <a:p>
            <a:pPr marL="906780" lvl="1" indent="-453390">
              <a:lnSpc>
                <a:spcPts val="6300"/>
              </a:lnSpc>
              <a:buFont typeface="Arial"/>
              <a:buChar char="•"/>
            </a:pPr>
            <a:r>
              <a:rPr lang="en-US" sz="4200" dirty="0" err="1">
                <a:solidFill>
                  <a:srgbClr val="000000"/>
                </a:solidFill>
                <a:ea typeface="Noto Sans T Chinese"/>
              </a:rPr>
              <a:t>政府公共事務類</a:t>
            </a:r>
            <a:endParaRPr lang="en-US" sz="4200" dirty="0">
              <a:solidFill>
                <a:srgbClr val="000000"/>
              </a:solidFill>
              <a:ea typeface="Noto Sans T Chinese"/>
            </a:endParaRPr>
          </a:p>
          <a:p>
            <a:pPr marL="906780" lvl="1" indent="-453390">
              <a:lnSpc>
                <a:spcPts val="6300"/>
              </a:lnSpc>
              <a:buFont typeface="Arial"/>
              <a:buChar char="•"/>
            </a:pPr>
            <a:r>
              <a:rPr lang="en-US" sz="4200" dirty="0" err="1">
                <a:solidFill>
                  <a:srgbClr val="000000"/>
                </a:solidFill>
                <a:ea typeface="Noto Sans T Chinese"/>
              </a:rPr>
              <a:t>天然資源、食品與農業類</a:t>
            </a:r>
            <a:endParaRPr lang="en-US" sz="4200" dirty="0">
              <a:solidFill>
                <a:srgbClr val="000000"/>
              </a:solidFill>
              <a:ea typeface="Noto Sans T Chines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2836947" y="2015322"/>
            <a:ext cx="9459565" cy="9444430"/>
            <a:chOff x="0" y="0"/>
            <a:chExt cx="6350000" cy="6339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96695E"/>
            </a:solidFill>
          </p:spPr>
        </p:sp>
      </p:grpSp>
      <p:sp>
        <p:nvSpPr>
          <p:cNvPr id="4" name="AutoShape 4"/>
          <p:cNvSpPr/>
          <p:nvPr/>
        </p:nvSpPr>
        <p:spPr>
          <a:xfrm rot="-21596">
            <a:off x="415701" y="221451"/>
            <a:ext cx="756935" cy="0"/>
          </a:xfrm>
          <a:prstGeom prst="line">
            <a:avLst/>
          </a:prstGeom>
          <a:ln w="123825" cap="flat">
            <a:solidFill>
              <a:srgbClr val="F6F4F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rot="-21596">
            <a:off x="415701" y="411951"/>
            <a:ext cx="756935" cy="0"/>
          </a:xfrm>
          <a:prstGeom prst="line">
            <a:avLst/>
          </a:prstGeom>
          <a:ln w="123825" cap="flat">
            <a:solidFill>
              <a:srgbClr val="F6F4F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794168" y="817673"/>
            <a:ext cx="14808026" cy="847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  <a:spcBef>
                <a:spcPct val="0"/>
              </a:spcBef>
            </a:pPr>
            <a:r>
              <a:rPr lang="en-US" sz="5600">
                <a:solidFill>
                  <a:srgbClr val="000000"/>
                </a:solidFill>
                <a:ea typeface="Noto Sans T Chinese"/>
              </a:rPr>
              <a:t>根據</a:t>
            </a:r>
            <a:r>
              <a:rPr lang="en-US" sz="5600">
                <a:solidFill>
                  <a:srgbClr val="000000"/>
                </a:solidFill>
                <a:ea typeface="Noto Sans T Chinese Bold"/>
              </a:rPr>
              <a:t>行政院主計總處</a:t>
            </a:r>
            <a:r>
              <a:rPr lang="en-US" sz="5600">
                <a:solidFill>
                  <a:srgbClr val="000000"/>
                </a:solidFill>
                <a:ea typeface="Noto Sans T Chinese"/>
              </a:rPr>
              <a:t>的行業統計分類轉換成</a:t>
            </a:r>
          </a:p>
        </p:txBody>
      </p:sp>
      <p:sp>
        <p:nvSpPr>
          <p:cNvPr id="7" name="AutoShape 7"/>
          <p:cNvSpPr/>
          <p:nvPr/>
        </p:nvSpPr>
        <p:spPr>
          <a:xfrm>
            <a:off x="415319" y="6030277"/>
            <a:ext cx="1242359" cy="0"/>
          </a:xfrm>
          <a:prstGeom prst="line">
            <a:avLst/>
          </a:prstGeom>
          <a:ln w="142875" cap="flat">
            <a:solidFill>
              <a:srgbClr val="CB8E7E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8" name="TextBox 8"/>
          <p:cNvSpPr txBox="1"/>
          <p:nvPr/>
        </p:nvSpPr>
        <p:spPr>
          <a:xfrm>
            <a:off x="2059701" y="2524125"/>
            <a:ext cx="7357312" cy="6825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</a:rPr>
              <a:t>A大類 - 農、林、漁、牧業</a:t>
            </a:r>
          </a:p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</a:rPr>
              <a:t>B大類 - 礦業及土石採取業</a:t>
            </a:r>
          </a:p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</a:rPr>
              <a:t>C大類 - 製造業</a:t>
            </a:r>
          </a:p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</a:rPr>
              <a:t>D大類 - 電力及燃氣供應業</a:t>
            </a:r>
          </a:p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</a:rPr>
              <a:t>E大類 - 用水供應及污染整治業</a:t>
            </a:r>
          </a:p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</a:rPr>
              <a:t>F大類 - 營建工程業</a:t>
            </a:r>
          </a:p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</a:rPr>
              <a:t>G大類 - 批發及零售業</a:t>
            </a:r>
          </a:p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</a:rPr>
              <a:t>H大類 - 運輸及倉儲業</a:t>
            </a:r>
          </a:p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</a:rPr>
              <a:t>I大類 - 住宿及餐飲業</a:t>
            </a:r>
          </a:p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</a:rPr>
              <a:t>J大類 - 出版影音及資通訊業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920396" y="2524125"/>
            <a:ext cx="10076882" cy="6139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400"/>
              </a:lnSpc>
            </a:pPr>
            <a:r>
              <a:rPr lang="en-US" sz="3600">
                <a:solidFill>
                  <a:srgbClr val="000000"/>
                </a:solidFill>
                <a:latin typeface="Noto Sans T Chinese"/>
              </a:rPr>
              <a:t>K大類 - 金融及保險業</a:t>
            </a:r>
          </a:p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</a:rPr>
              <a:t>L大類 - 不動產業</a:t>
            </a:r>
          </a:p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</a:rPr>
              <a:t>M大類 - 專業、科學及技術服務業</a:t>
            </a:r>
          </a:p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</a:rPr>
              <a:t>N大類 - 支援服務業</a:t>
            </a:r>
          </a:p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</a:rPr>
              <a:t>O大類 - 公共行政及國防；強制性社會安全</a:t>
            </a:r>
          </a:p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</a:rPr>
              <a:t>P大類 - 教育業</a:t>
            </a:r>
          </a:p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</a:rPr>
              <a:t>Q大類 - 醫療保健及社會工作服務業</a:t>
            </a:r>
          </a:p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</a:rPr>
              <a:t>R大類 - 藝術、娛樂及休閒服務業</a:t>
            </a:r>
          </a:p>
          <a:p>
            <a:pPr>
              <a:lnSpc>
                <a:spcPts val="54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</a:rPr>
              <a:t>S大類 - 其他服務業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469</Words>
  <Application>Microsoft Macintosh PowerPoint</Application>
  <PresentationFormat>Custom</PresentationFormat>
  <Paragraphs>139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Calibri</vt:lpstr>
      <vt:lpstr>Noto Sans T Chinese Bold</vt:lpstr>
      <vt:lpstr>Noto Sans T Chinese</vt:lpstr>
      <vt:lpstr>Arial</vt:lpstr>
      <vt:lpstr>HK Grotesk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校務研究海報競賽_hellonihaoma_分析中大校友具高競爭力的產業類別</dc:title>
  <cp:lastModifiedBy>Trinity Chiu</cp:lastModifiedBy>
  <cp:revision>2</cp:revision>
  <dcterms:created xsi:type="dcterms:W3CDTF">2006-08-16T00:00:00Z</dcterms:created>
  <dcterms:modified xsi:type="dcterms:W3CDTF">2022-11-03T07:17:23Z</dcterms:modified>
  <dc:identifier>DAFQuCwcpEg</dc:identifier>
</cp:coreProperties>
</file>

<file path=docProps/thumbnail.jpeg>
</file>